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15"/>
  </p:notesMasterIdLst>
  <p:handoutMasterIdLst>
    <p:handoutMasterId r:id="rId16"/>
  </p:handoutMasterIdLst>
  <p:sldIdLst>
    <p:sldId id="256" r:id="rId3"/>
    <p:sldId id="283" r:id="rId4"/>
    <p:sldId id="333" r:id="rId5"/>
    <p:sldId id="352" r:id="rId6"/>
    <p:sldId id="348" r:id="rId7"/>
    <p:sldId id="349" r:id="rId8"/>
    <p:sldId id="335" r:id="rId9"/>
    <p:sldId id="342" r:id="rId10"/>
    <p:sldId id="332" r:id="rId11"/>
    <p:sldId id="347" r:id="rId12"/>
    <p:sldId id="321" r:id="rId13"/>
    <p:sldId id="286" r:id="rId14"/>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a:srgbClr val="FCFA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80826" autoAdjust="0"/>
  </p:normalViewPr>
  <p:slideViewPr>
    <p:cSldViewPr snapToGrid="0" snapToObjects="1">
      <p:cViewPr varScale="1">
        <p:scale>
          <a:sx n="105" d="100"/>
          <a:sy n="105" d="100"/>
        </p:scale>
        <p:origin x="1424" y="176"/>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80404B-1ACC-9548-B742-DFF9D26664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a:extLst>
              <a:ext uri="{FF2B5EF4-FFF2-40B4-BE49-F238E27FC236}">
                <a16:creationId xmlns:a16="http://schemas.microsoft.com/office/drawing/2014/main" id="{C708EB3D-C7A3-4A49-8AAE-A962879C47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9901B4-F99A-9C43-8ACE-44898244FA89}" type="datetimeFigureOut">
              <a:rPr lang="en-TW" smtClean="0"/>
              <a:t>2020/10/1</a:t>
            </a:fld>
            <a:endParaRPr lang="en-TW"/>
          </a:p>
        </p:txBody>
      </p:sp>
      <p:sp>
        <p:nvSpPr>
          <p:cNvPr id="4" name="Footer Placeholder 3">
            <a:extLst>
              <a:ext uri="{FF2B5EF4-FFF2-40B4-BE49-F238E27FC236}">
                <a16:creationId xmlns:a16="http://schemas.microsoft.com/office/drawing/2014/main" id="{56B9E1A8-A63E-8E47-B87C-93FF8D9314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5" name="Slide Number Placeholder 4">
            <a:extLst>
              <a:ext uri="{FF2B5EF4-FFF2-40B4-BE49-F238E27FC236}">
                <a16:creationId xmlns:a16="http://schemas.microsoft.com/office/drawing/2014/main" id="{D1332566-C92A-F946-9536-9E52299E8C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4CE2D-2F39-6647-B634-43DD6C62FE4A}" type="slidenum">
              <a:rPr lang="en-TW" smtClean="0"/>
              <a:t>‹#›</a:t>
            </a:fld>
            <a:endParaRPr lang="en-TW"/>
          </a:p>
        </p:txBody>
      </p:sp>
    </p:spTree>
    <p:extLst>
      <p:ext uri="{BB962C8B-B14F-4D97-AF65-F5344CB8AC3E}">
        <p14:creationId xmlns:p14="http://schemas.microsoft.com/office/powerpoint/2010/main" val="2026937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t>2020/10/1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t>‹#›</a:t>
            </a:fld>
            <a:endParaRPr lang="zh-CN" altLang="en-US"/>
          </a:p>
        </p:txBody>
      </p:sp>
    </p:spTree>
    <p:extLst>
      <p:ext uri="{BB962C8B-B14F-4D97-AF65-F5344CB8AC3E}">
        <p14:creationId xmlns:p14="http://schemas.microsoft.com/office/powerpoint/2010/main"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a:t>
            </a:fld>
            <a:endParaRPr lang="zh-CN" altLang="en-US"/>
          </a:p>
        </p:txBody>
      </p:sp>
    </p:spTree>
    <p:extLst>
      <p:ext uri="{BB962C8B-B14F-4D97-AF65-F5344CB8AC3E}">
        <p14:creationId xmlns:p14="http://schemas.microsoft.com/office/powerpoint/2010/main" val="3148925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12</a:t>
            </a:fld>
            <a:endParaRPr lang="zh-CN" altLang="en-US"/>
          </a:p>
        </p:txBody>
      </p:sp>
    </p:spTree>
    <p:extLst>
      <p:ext uri="{BB962C8B-B14F-4D97-AF65-F5344CB8AC3E}">
        <p14:creationId xmlns:p14="http://schemas.microsoft.com/office/powerpoint/2010/main" val="3984218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2</a:t>
            </a:fld>
            <a:endParaRPr lang="zh-CN" altLang="en-US"/>
          </a:p>
        </p:txBody>
      </p:sp>
    </p:spTree>
    <p:extLst>
      <p:ext uri="{BB962C8B-B14F-4D97-AF65-F5344CB8AC3E}">
        <p14:creationId xmlns:p14="http://schemas.microsoft.com/office/powerpoint/2010/main" val="2136029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3</a:t>
            </a:fld>
            <a:endParaRPr lang="zh-CN" altLang="en-US"/>
          </a:p>
        </p:txBody>
      </p:sp>
    </p:spTree>
    <p:extLst>
      <p:ext uri="{BB962C8B-B14F-4D97-AF65-F5344CB8AC3E}">
        <p14:creationId xmlns:p14="http://schemas.microsoft.com/office/powerpoint/2010/main" val="2806368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dirty="0"/>
              <a:t>1.</a:t>
            </a:r>
            <a:r>
              <a:rPr lang="zh-TW" altLang="en-US" kern="0" dirty="0">
                <a:solidFill>
                  <a:srgbClr val="595959"/>
                </a:solidFill>
                <a:cs typeface="Arial"/>
              </a:rPr>
              <a:t>從訓練集中抽取</a:t>
            </a:r>
            <a:r>
              <a:rPr lang="en-US" altLang="zh-TW" kern="0" dirty="0">
                <a:solidFill>
                  <a:srgbClr val="595959"/>
                </a:solidFill>
                <a:cs typeface="Arial"/>
              </a:rPr>
              <a:t>n’</a:t>
            </a:r>
            <a:r>
              <a:rPr lang="zh-TW" altLang="en-US" kern="0" dirty="0">
                <a:solidFill>
                  <a:srgbClr val="595959"/>
                </a:solidFill>
                <a:cs typeface="Arial"/>
              </a:rPr>
              <a:t>筆資料出來</a:t>
            </a:r>
            <a:r>
              <a:rPr lang="zh-TW" altLang="en-US" sz="1200" b="0" kern="1200" dirty="0">
                <a:solidFill>
                  <a:schemeClr val="tx1"/>
                </a:solidFill>
                <a:effectLst/>
                <a:latin typeface="+mn-lt"/>
                <a:ea typeface="+mn-ea"/>
                <a:cs typeface="+mn-cs"/>
              </a:rPr>
              <a:t>，這</a:t>
            </a:r>
            <a:r>
              <a:rPr lang="en-US" sz="1200" b="0" kern="1200" dirty="0">
                <a:solidFill>
                  <a:schemeClr val="tx1"/>
                </a:solidFill>
                <a:effectLst/>
                <a:latin typeface="+mn-lt"/>
                <a:ea typeface="+mn-ea"/>
                <a:cs typeface="+mn-cs"/>
              </a:rPr>
              <a:t>n’</a:t>
            </a:r>
            <a:r>
              <a:rPr lang="zh-TW" altLang="en-US" sz="1200" b="0" kern="1200" dirty="0">
                <a:solidFill>
                  <a:schemeClr val="tx1"/>
                </a:solidFill>
                <a:effectLst/>
                <a:latin typeface="+mn-lt"/>
                <a:ea typeface="+mn-ea"/>
                <a:cs typeface="+mn-cs"/>
              </a:rPr>
              <a:t>筆資料是可以被重複抽取的。假設我們有一千筆資料我們要從中抽取</a:t>
            </a:r>
            <a:r>
              <a:rPr lang="en-US" altLang="zh-TW" sz="1200" b="0" kern="1200" dirty="0">
                <a:solidFill>
                  <a:schemeClr val="tx1"/>
                </a:solidFill>
                <a:effectLst/>
                <a:latin typeface="+mn-lt"/>
                <a:ea typeface="+mn-ea"/>
                <a:cs typeface="+mn-cs"/>
              </a:rPr>
              <a:t>100</a:t>
            </a:r>
            <a:r>
              <a:rPr lang="zh-TW" altLang="en-US" sz="1200" b="0" kern="1200" dirty="0">
                <a:solidFill>
                  <a:schemeClr val="tx1"/>
                </a:solidFill>
                <a:effectLst/>
                <a:latin typeface="+mn-lt"/>
                <a:ea typeface="+mn-ea"/>
                <a:cs typeface="+mn-cs"/>
              </a:rPr>
              <a:t>筆資料出來，這</a:t>
            </a:r>
            <a:r>
              <a:rPr lang="en-US" altLang="zh-TW" sz="1200" b="0" kern="1200" dirty="0">
                <a:solidFill>
                  <a:schemeClr val="tx1"/>
                </a:solidFill>
                <a:effectLst/>
                <a:latin typeface="+mn-lt"/>
                <a:ea typeface="+mn-ea"/>
                <a:cs typeface="+mn-cs"/>
              </a:rPr>
              <a:t>100</a:t>
            </a:r>
            <a:r>
              <a:rPr lang="zh-TW" altLang="en-US" sz="1200" b="0" kern="1200" dirty="0">
                <a:solidFill>
                  <a:schemeClr val="tx1"/>
                </a:solidFill>
                <a:effectLst/>
                <a:latin typeface="+mn-lt"/>
                <a:ea typeface="+mn-ea"/>
                <a:cs typeface="+mn-cs"/>
              </a:rPr>
              <a:t>筆資料裡面可能會有重複的數據。</a:t>
            </a:r>
            <a:endParaRPr lang="en-US" altLang="zh-TW"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kern="1200" dirty="0">
                <a:solidFill>
                  <a:schemeClr val="tx1"/>
                </a:solidFill>
                <a:effectLst/>
                <a:latin typeface="+mn-lt"/>
                <a:ea typeface="+mn-ea"/>
                <a:cs typeface="+mn-cs"/>
              </a:rPr>
              <a:t>2. </a:t>
            </a:r>
            <a:r>
              <a:rPr lang="zh-TW" altLang="en-US" sz="1200" b="0" i="0" kern="1200" dirty="0">
                <a:solidFill>
                  <a:schemeClr val="tx1"/>
                </a:solidFill>
                <a:effectLst/>
                <a:latin typeface="+mn-lt"/>
                <a:ea typeface="+mn-ea"/>
                <a:cs typeface="+mn-cs"/>
              </a:rPr>
              <a:t>每一棵樹只能看見部分的特徵。</a:t>
            </a:r>
            <a:endParaRPr lang="en-US" altLang="zh-TW"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kern="1200" dirty="0">
                <a:solidFill>
                  <a:schemeClr val="tx1"/>
                </a:solidFill>
                <a:effectLst/>
                <a:latin typeface="+mn-lt"/>
                <a:ea typeface="+mn-ea"/>
                <a:cs typeface="+mn-cs"/>
              </a:rPr>
              <a:t>3. </a:t>
            </a:r>
            <a:r>
              <a:rPr lang="en-US" sz="1200" b="0" kern="1200" dirty="0">
                <a:solidFill>
                  <a:schemeClr val="tx1"/>
                </a:solidFill>
                <a:effectLst/>
                <a:latin typeface="+mn-lt"/>
                <a:ea typeface="+mn-ea"/>
                <a:cs typeface="+mn-cs"/>
              </a:rPr>
              <a:t>Bootstrap </a:t>
            </a:r>
            <a:r>
              <a:rPr lang="zh-TW" altLang="en-US" sz="1200" b="0" kern="1200" dirty="0">
                <a:solidFill>
                  <a:schemeClr val="tx1"/>
                </a:solidFill>
                <a:effectLst/>
                <a:latin typeface="+mn-lt"/>
                <a:ea typeface="+mn-ea"/>
                <a:cs typeface="+mn-cs"/>
              </a:rPr>
              <a:t>步驟重複 </a:t>
            </a:r>
            <a:r>
              <a:rPr lang="en-US" sz="1200" b="0" kern="1200" dirty="0">
                <a:solidFill>
                  <a:schemeClr val="tx1"/>
                </a:solidFill>
                <a:effectLst/>
                <a:latin typeface="+mn-lt"/>
                <a:ea typeface="+mn-ea"/>
                <a:cs typeface="+mn-cs"/>
              </a:rPr>
              <a:t>m </a:t>
            </a:r>
            <a:r>
              <a:rPr lang="zh-TW" altLang="en-US" sz="1200" b="0" kern="1200" dirty="0">
                <a:solidFill>
                  <a:schemeClr val="tx1"/>
                </a:solidFill>
                <a:effectLst/>
                <a:latin typeface="+mn-lt"/>
                <a:ea typeface="+mn-ea"/>
                <a:cs typeface="+mn-cs"/>
              </a:rPr>
              <a:t>次，做完之後我們會有 </a:t>
            </a:r>
            <a:r>
              <a:rPr lang="en-US" sz="1200" b="0" kern="1200" dirty="0">
                <a:solidFill>
                  <a:schemeClr val="tx1"/>
                </a:solidFill>
                <a:effectLst/>
                <a:latin typeface="+mn-lt"/>
                <a:ea typeface="+mn-ea"/>
                <a:cs typeface="+mn-cs"/>
              </a:rPr>
              <a:t>m </a:t>
            </a:r>
            <a:r>
              <a:rPr lang="zh-TW" altLang="en-US" sz="1200" b="0" kern="1200" dirty="0">
                <a:solidFill>
                  <a:schemeClr val="tx1"/>
                </a:solidFill>
                <a:effectLst/>
                <a:latin typeface="+mn-lt"/>
                <a:ea typeface="+mn-ea"/>
                <a:cs typeface="+mn-cs"/>
              </a:rPr>
              <a:t>組的訓練資料，每一組訓練資料內都有 </a:t>
            </a:r>
            <a:r>
              <a:rPr lang="en-US" sz="1200" b="0" kern="1200" dirty="0">
                <a:solidFill>
                  <a:schemeClr val="tx1"/>
                </a:solidFill>
                <a:effectLst/>
                <a:latin typeface="+mn-lt"/>
                <a:ea typeface="+mn-ea"/>
                <a:cs typeface="+mn-cs"/>
              </a:rPr>
              <a:t>n’ </a:t>
            </a:r>
            <a:r>
              <a:rPr lang="zh-TW" altLang="en-US" sz="1200" b="0" kern="1200" dirty="0">
                <a:solidFill>
                  <a:schemeClr val="tx1"/>
                </a:solidFill>
                <a:effectLst/>
                <a:latin typeface="+mn-lt"/>
                <a:ea typeface="+mn-ea"/>
                <a:cs typeface="+mn-cs"/>
              </a:rPr>
              <a:t>筆資料。</a:t>
            </a:r>
            <a:endParaRPr lang="en-US" altLang="zh-TW"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kern="1200" dirty="0">
                <a:solidFill>
                  <a:schemeClr val="tx1"/>
                </a:solidFill>
                <a:effectLst/>
                <a:latin typeface="+mn-lt"/>
                <a:ea typeface="+mn-ea"/>
                <a:cs typeface="+mn-cs"/>
              </a:rPr>
              <a:t>4. </a:t>
            </a:r>
            <a:r>
              <a:rPr lang="zh-TW" altLang="en-US" sz="1200" b="0" i="0" kern="1200" dirty="0">
                <a:solidFill>
                  <a:schemeClr val="tx1"/>
                </a:solidFill>
                <a:effectLst/>
                <a:latin typeface="+mn-lt"/>
                <a:ea typeface="+mn-ea"/>
                <a:cs typeface="+mn-cs"/>
              </a:rPr>
              <a:t>在隨機森林每一棵樹的特徵數量可能都不同，所以最後決策出來的結果都會不一樣。最後再根據任務的不同來做回歸或是分類的問題，如果是回歸問題我們就將這些決策數的輸出做平均得到最後答案，若是分類問題我們則用投標採多數決的方式來整合所有樹預測的結果。</a:t>
            </a:r>
            <a:endParaRPr lang="zh-TW" alt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TW" kern="0" dirty="0">
              <a:solidFill>
                <a:srgbClr val="595959"/>
              </a:solidFill>
              <a:cs typeface="Arial"/>
            </a:endParaRP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4</a:t>
            </a:fld>
            <a:endParaRPr lang="zh-CN" altLang="en-US"/>
          </a:p>
        </p:txBody>
      </p:sp>
    </p:spTree>
    <p:extLst>
      <p:ext uri="{BB962C8B-B14F-4D97-AF65-F5344CB8AC3E}">
        <p14:creationId xmlns:p14="http://schemas.microsoft.com/office/powerpoint/2010/main" val="2570776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1.</a:t>
            </a:r>
            <a:r>
              <a:rPr lang="zh-TW" altLang="en-US" kern="0" dirty="0">
                <a:solidFill>
                  <a:srgbClr val="595959"/>
                </a:solidFill>
                <a:cs typeface="Arial"/>
              </a:rPr>
              <a:t>從訓練集中抽取</a:t>
            </a:r>
            <a:r>
              <a:rPr lang="en-US" altLang="zh-TW" kern="0" dirty="0">
                <a:solidFill>
                  <a:srgbClr val="595959"/>
                </a:solidFill>
                <a:cs typeface="Arial"/>
              </a:rPr>
              <a:t>n’</a:t>
            </a:r>
            <a:r>
              <a:rPr lang="zh-TW" altLang="en-US" kern="0" dirty="0">
                <a:solidFill>
                  <a:srgbClr val="595959"/>
                </a:solidFill>
                <a:cs typeface="Arial"/>
              </a:rPr>
              <a:t>筆資料出來</a:t>
            </a:r>
            <a:r>
              <a:rPr lang="zh-TW" altLang="en-US" sz="1200" b="0" kern="1200" dirty="0">
                <a:solidFill>
                  <a:schemeClr val="tx1"/>
                </a:solidFill>
                <a:effectLst/>
                <a:latin typeface="+mn-lt"/>
                <a:ea typeface="+mn-ea"/>
                <a:cs typeface="+mn-cs"/>
              </a:rPr>
              <a:t>，這</a:t>
            </a:r>
            <a:r>
              <a:rPr lang="en-US" sz="1200" b="0" kern="1200" dirty="0">
                <a:solidFill>
                  <a:schemeClr val="tx1"/>
                </a:solidFill>
                <a:effectLst/>
                <a:latin typeface="+mn-lt"/>
                <a:ea typeface="+mn-ea"/>
                <a:cs typeface="+mn-cs"/>
              </a:rPr>
              <a:t>n’</a:t>
            </a:r>
            <a:r>
              <a:rPr lang="zh-TW" altLang="en-US" sz="1200" b="0" kern="1200" dirty="0">
                <a:solidFill>
                  <a:schemeClr val="tx1"/>
                </a:solidFill>
                <a:effectLst/>
                <a:latin typeface="+mn-lt"/>
                <a:ea typeface="+mn-ea"/>
                <a:cs typeface="+mn-cs"/>
              </a:rPr>
              <a:t>筆資料是可以被重複抽取的。</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劃分時最多考慮</a:t>
            </a:r>
            <a:r>
              <a:rPr lang="zh-TW" altLang="en-US" sz="1200" b="0" i="0" u="none" strike="noStrike" kern="1200" dirty="0">
                <a:solidFill>
                  <a:schemeClr val="tx1"/>
                </a:solidFill>
                <a:effectLst/>
                <a:latin typeface="+mn-lt"/>
                <a:ea typeface="+mn-ea"/>
                <a:cs typeface="+mn-cs"/>
              </a:rPr>
              <a:t>𝑙 𝑜𝑔</a:t>
            </a:r>
            <a:r>
              <a:rPr lang="en-US" altLang="zh-TW" sz="1200" b="0" i="0" u="none" strike="noStrike" kern="1200" dirty="0">
                <a:solidFill>
                  <a:schemeClr val="tx1"/>
                </a:solidFill>
                <a:effectLst/>
                <a:latin typeface="+mn-lt"/>
                <a:ea typeface="+mn-ea"/>
                <a:cs typeface="+mn-cs"/>
              </a:rPr>
              <a:t>2</a:t>
            </a:r>
            <a:r>
              <a:rPr lang="zh-TW" altLang="en-US" sz="1200" b="0" i="0" u="none" strike="noStrike" kern="1200" dirty="0">
                <a:solidFill>
                  <a:schemeClr val="tx1"/>
                </a:solidFill>
                <a:effectLst/>
                <a:latin typeface="+mn-lt"/>
                <a:ea typeface="+mn-ea"/>
                <a:cs typeface="+mn-cs"/>
              </a:rPr>
              <a:t>𝑁</a:t>
            </a:r>
            <a:r>
              <a:rPr lang="en-US" sz="1200" b="0" i="0" u="none" strike="noStrike" kern="1200" dirty="0">
                <a:solidFill>
                  <a:schemeClr val="tx1"/>
                </a:solidFill>
                <a:effectLst/>
                <a:latin typeface="+mn-lt"/>
                <a:ea typeface="+mn-ea"/>
                <a:cs typeface="+mn-cs"/>
              </a:rPr>
              <a:t>log2N</a:t>
            </a:r>
            <a:r>
              <a:rPr lang="zh-TW" altLang="en-US" sz="1200" b="0" i="0" kern="1200" dirty="0">
                <a:solidFill>
                  <a:schemeClr val="tx1"/>
                </a:solidFill>
                <a:effectLst/>
                <a:latin typeface="+mn-lt"/>
                <a:ea typeface="+mn-ea"/>
                <a:cs typeface="+mn-cs"/>
              </a:rPr>
              <a:t>個特徵</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5</a:t>
            </a:fld>
            <a:endParaRPr lang="zh-CN" altLang="en-US"/>
          </a:p>
        </p:txBody>
      </p:sp>
    </p:spTree>
    <p:extLst>
      <p:ext uri="{BB962C8B-B14F-4D97-AF65-F5344CB8AC3E}">
        <p14:creationId xmlns:p14="http://schemas.microsoft.com/office/powerpoint/2010/main" val="3118360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0" dirty="0">
                <a:solidFill>
                  <a:srgbClr val="595959"/>
                </a:solidFill>
                <a:cs typeface="Arial"/>
              </a:rPr>
              <a:t>隨機森林由很多棵決策樹組成，因此隨機森林所要設定的參數與決策樹類似</a:t>
            </a:r>
            <a:endParaRPr lang="en-US" altLang="zh-TW" sz="1200" kern="0" dirty="0">
              <a:solidFill>
                <a:srgbClr val="595959"/>
              </a:solidFil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RandomForestRegressor</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可以使用</a:t>
            </a:r>
            <a:r>
              <a:rPr lang="en-US" altLang="zh-TW"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mse</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或者</a:t>
            </a:r>
            <a:r>
              <a:rPr lang="en-US" altLang="zh-TW"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mae</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前者是均方差，後者是和均值之差的絕對值之和。</a:t>
            </a:r>
            <a:endParaRPr lang="en-TW" sz="1200" kern="0" dirty="0">
              <a:solidFill>
                <a:srgbClr val="595959"/>
              </a:solidFill>
              <a:cs typeface="Arial"/>
            </a:endParaRPr>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7</a:t>
            </a:fld>
            <a:endParaRPr lang="zh-CN" altLang="en-US"/>
          </a:p>
        </p:txBody>
      </p:sp>
    </p:spTree>
    <p:extLst>
      <p:ext uri="{BB962C8B-B14F-4D97-AF65-F5344CB8AC3E}">
        <p14:creationId xmlns:p14="http://schemas.microsoft.com/office/powerpoint/2010/main" val="1888524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8</a:t>
            </a:fld>
            <a:endParaRPr lang="zh-CN" altLang="en-US"/>
          </a:p>
        </p:txBody>
      </p:sp>
    </p:spTree>
    <p:extLst>
      <p:ext uri="{BB962C8B-B14F-4D97-AF65-F5344CB8AC3E}">
        <p14:creationId xmlns:p14="http://schemas.microsoft.com/office/powerpoint/2010/main" val="1256655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50000"/>
              </a:lnSpc>
              <a:buFont typeface="Arial" panose="020B0604020202020204" pitchFamily="34" charset="0"/>
              <a:buChar char="•"/>
            </a:pPr>
            <a:r>
              <a:rPr lang="zh-TW" altLang="en-US" sz="1200" kern="0" dirty="0">
                <a:solidFill>
                  <a:srgbClr val="595959"/>
                </a:solidFill>
                <a:cs typeface="Arial"/>
              </a:rPr>
              <a:t>使用</a:t>
            </a:r>
            <a:r>
              <a:rPr lang="en-US" altLang="zh-TW" sz="1200" kern="0" dirty="0">
                <a:solidFill>
                  <a:srgbClr val="595959"/>
                </a:solidFill>
                <a:cs typeface="Arial"/>
              </a:rPr>
              <a:t> </a:t>
            </a:r>
            <a:r>
              <a:rPr lang="en-US" altLang="zh-TW" sz="1200" kern="0" dirty="0" err="1">
                <a:solidFill>
                  <a:srgbClr val="595959"/>
                </a:solidFill>
                <a:cs typeface="Arial"/>
              </a:rPr>
              <a:t>sklearn</a:t>
            </a:r>
            <a:r>
              <a:rPr lang="en-US" altLang="zh-TW" sz="1200" kern="0" dirty="0">
                <a:solidFill>
                  <a:srgbClr val="595959"/>
                </a:solidFill>
                <a:cs typeface="Arial"/>
              </a:rPr>
              <a:t> </a:t>
            </a:r>
            <a:r>
              <a:rPr lang="zh-TW" altLang="en-US" sz="1200" kern="0" dirty="0">
                <a:solidFill>
                  <a:srgbClr val="595959"/>
                </a:solidFill>
                <a:cs typeface="Arial"/>
              </a:rPr>
              <a:t>的 </a:t>
            </a:r>
            <a:r>
              <a:rPr lang="en-US" sz="1200" kern="0" dirty="0" err="1">
                <a:solidFill>
                  <a:srgbClr val="595959"/>
                </a:solidFill>
                <a:cs typeface="Arial"/>
              </a:rPr>
              <a:t>DecisionTreeRegressor</a:t>
            </a:r>
            <a:r>
              <a:rPr lang="en-US" sz="1200" kern="0" dirty="0">
                <a:solidFill>
                  <a:srgbClr val="595959"/>
                </a:solidFill>
                <a:cs typeface="Arial"/>
              </a:rPr>
              <a:t> </a:t>
            </a:r>
            <a:r>
              <a:rPr lang="zh-TW" altLang="en-US" sz="1200" kern="0" dirty="0">
                <a:solidFill>
                  <a:srgbClr val="595959"/>
                </a:solidFill>
                <a:cs typeface="Arial"/>
              </a:rPr>
              <a:t> 進行回歸預測</a:t>
            </a:r>
            <a:endParaRPr lang="en-US" altLang="zh-TW" sz="1200" kern="0" dirty="0">
              <a:solidFill>
                <a:srgbClr val="595959"/>
              </a:solidFill>
              <a:cs typeface="Arial"/>
            </a:endParaRPr>
          </a:p>
          <a:p>
            <a:pPr marL="285750" indent="-285750">
              <a:lnSpc>
                <a:spcPct val="150000"/>
              </a:lnSpc>
              <a:buFont typeface="Arial" panose="020B0604020202020204" pitchFamily="34" charset="0"/>
              <a:buChar char="•"/>
            </a:pPr>
            <a:r>
              <a:rPr lang="zh-TW" altLang="en-US" sz="1200" kern="0" dirty="0">
                <a:solidFill>
                  <a:srgbClr val="595959"/>
                </a:solidFill>
                <a:cs typeface="Arial"/>
              </a:rPr>
              <a:t>觀察不同的樹深對預測結果是否提升 </a:t>
            </a:r>
            <a:endParaRPr lang="en-US" altLang="zh-TW" sz="1200" kern="0" dirty="0">
              <a:solidFill>
                <a:srgbClr val="595959"/>
              </a:solidFill>
              <a:cs typeface="Arial"/>
            </a:endParaRP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9</a:t>
            </a:fld>
            <a:endParaRPr lang="zh-CN" altLang="en-US"/>
          </a:p>
        </p:txBody>
      </p:sp>
    </p:spTree>
    <p:extLst>
      <p:ext uri="{BB962C8B-B14F-4D97-AF65-F5344CB8AC3E}">
        <p14:creationId xmlns:p14="http://schemas.microsoft.com/office/powerpoint/2010/main" val="2100981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隨機森林重要的框架參數比較少，主要需要關注的是 </a:t>
            </a:r>
            <a:r>
              <a:rPr lang="en-US" sz="1200" b="0" i="0" kern="1200" dirty="0" err="1">
                <a:solidFill>
                  <a:schemeClr val="tx1"/>
                </a:solidFill>
                <a:effectLst/>
                <a:latin typeface="+mn-lt"/>
                <a:ea typeface="+mn-ea"/>
                <a:cs typeface="+mn-cs"/>
              </a:rPr>
              <a:t>n_estimators</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即</a:t>
            </a:r>
            <a:r>
              <a:rPr lang="en-US" sz="1200" b="0" i="0" kern="1200" dirty="0">
                <a:solidFill>
                  <a:schemeClr val="tx1"/>
                </a:solidFill>
                <a:effectLst/>
                <a:latin typeface="+mn-lt"/>
                <a:ea typeface="+mn-ea"/>
                <a:cs typeface="+mn-cs"/>
              </a:rPr>
              <a:t>RF</a:t>
            </a:r>
            <a:r>
              <a:rPr lang="zh-TW" altLang="en-US" sz="1200" b="0" i="0" kern="1200" dirty="0">
                <a:solidFill>
                  <a:schemeClr val="tx1"/>
                </a:solidFill>
                <a:effectLst/>
                <a:latin typeface="+mn-lt"/>
                <a:ea typeface="+mn-ea"/>
                <a:cs typeface="+mn-cs"/>
              </a:rPr>
              <a:t>最大的決策樹個數。</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10</a:t>
            </a:fld>
            <a:endParaRPr lang="zh-CN" altLang="en-US"/>
          </a:p>
        </p:txBody>
      </p:sp>
    </p:spTree>
    <p:extLst>
      <p:ext uri="{BB962C8B-B14F-4D97-AF65-F5344CB8AC3E}">
        <p14:creationId xmlns:p14="http://schemas.microsoft.com/office/powerpoint/2010/main" val="20720312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2.jp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hyperlink" Target="http://www.officeplus.cn/Template/Home.shtml" TargetMode="Externa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pic>
        <p:nvPicPr>
          <p:cNvPr id="10" name="Picture 9">
            <a:extLst>
              <a:ext uri="{FF2B5EF4-FFF2-40B4-BE49-F238E27FC236}">
                <a16:creationId xmlns:a16="http://schemas.microsoft.com/office/drawing/2014/main" id="{23B5F092-6AAF-6C44-A747-FAB0F0A409C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86534" y="5595813"/>
            <a:ext cx="818931" cy="818931"/>
          </a:xfrm>
          <a:prstGeom prst="rect">
            <a:avLst/>
          </a:prstGeom>
        </p:spPr>
      </p:pic>
      <p:sp>
        <p:nvSpPr>
          <p:cNvPr id="16" name="文本占位符 11">
            <a:extLst>
              <a:ext uri="{FF2B5EF4-FFF2-40B4-BE49-F238E27FC236}">
                <a16:creationId xmlns:a16="http://schemas.microsoft.com/office/drawing/2014/main" id="{E3E601F6-F35B-824B-A76E-D634F5876739}"/>
              </a:ext>
            </a:extLst>
          </p:cNvPr>
          <p:cNvSpPr>
            <a:spLocks noGrp="1"/>
          </p:cNvSpPr>
          <p:nvPr>
            <p:ph type="body" sz="quarter" idx="14" hasCustomPrompt="1"/>
          </p:nvPr>
        </p:nvSpPr>
        <p:spPr>
          <a:xfrm>
            <a:off x="4693915" y="6407685"/>
            <a:ext cx="2804166" cy="341632"/>
          </a:xfrm>
          <a:prstGeom prst="rect">
            <a:avLst/>
          </a:prstGeom>
        </p:spPr>
        <p:txBody>
          <a:bodyPr wrap="square">
            <a:spAutoFit/>
          </a:bodyPr>
          <a:lstStyle>
            <a:lvl1pPr marL="0" indent="0" algn="ctr">
              <a:buNone/>
              <a:defRPr sz="1800" b="0">
                <a:solidFill>
                  <a:schemeClr val="accent4"/>
                </a:solidFill>
              </a:defRPr>
            </a:lvl1pPr>
          </a:lstStyle>
          <a:p>
            <a:pPr lvl="0"/>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3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8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5248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2091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目錄</a:t>
            </a:r>
            <a:endParaRPr lang="en-US" altLang="zh-CN" dirty="0"/>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4" name="文本占位符 11"/>
          <p:cNvSpPr>
            <a:spLocks noGrp="1"/>
          </p:cNvSpPr>
          <p:nvPr>
            <p:ph type="body" sz="quarter" idx="13" hasCustomPrompt="1"/>
          </p:nvPr>
        </p:nvSpPr>
        <p:spPr>
          <a:xfrm>
            <a:off x="1416989" y="186597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9" name="文本占位符 11"/>
          <p:cNvSpPr>
            <a:spLocks noGrp="1"/>
          </p:cNvSpPr>
          <p:nvPr>
            <p:ph type="body" sz="quarter" idx="18" hasCustomPrompt="1"/>
          </p:nvPr>
        </p:nvSpPr>
        <p:spPr>
          <a:xfrm>
            <a:off x="1416989" y="3148727"/>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31" name="文本占位符 11"/>
          <p:cNvSpPr>
            <a:spLocks noGrp="1"/>
          </p:cNvSpPr>
          <p:nvPr>
            <p:ph type="body" sz="quarter" idx="20" hasCustomPrompt="1"/>
          </p:nvPr>
        </p:nvSpPr>
        <p:spPr>
          <a:xfrm>
            <a:off x="1416989" y="440839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Tree>
    <p:extLst>
      <p:ext uri="{BB962C8B-B14F-4D97-AF65-F5344CB8AC3E}">
        <p14:creationId xmlns:p14="http://schemas.microsoft.com/office/powerpoint/2010/main"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kern="0" dirty="0"/>
              <a:t>工作回顧</a:t>
            </a:r>
          </a:p>
        </p:txBody>
      </p:sp>
    </p:spTree>
    <p:extLst>
      <p:ext uri="{BB962C8B-B14F-4D97-AF65-F5344CB8AC3E}">
        <p14:creationId xmlns:p14="http://schemas.microsoft.com/office/powerpoint/2010/main"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9" name="文本占位符 11"/>
          <p:cNvSpPr>
            <a:spLocks noGrp="1"/>
          </p:cNvSpPr>
          <p:nvPr>
            <p:ph type="body" sz="quarter" idx="10" hasCustomPrompt="1"/>
          </p:nvPr>
        </p:nvSpPr>
        <p:spPr>
          <a:xfrm>
            <a:off x="992875" y="245402"/>
            <a:ext cx="9315782"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chemeClr val="accent3">
                    <a:lumMod val="2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新增標題</a:t>
            </a:r>
          </a:p>
        </p:txBody>
      </p:sp>
      <p:sp>
        <p:nvSpPr>
          <p:cNvPr id="2" name="Rectangle 1">
            <a:extLst>
              <a:ext uri="{FF2B5EF4-FFF2-40B4-BE49-F238E27FC236}">
                <a16:creationId xmlns:a16="http://schemas.microsoft.com/office/drawing/2014/main" id="{059DF8AF-F7BC-464A-963A-E815F73D943A}"/>
              </a:ext>
            </a:extLst>
          </p:cNvPr>
          <p:cNvSpPr/>
          <p:nvPr userDrawn="1"/>
        </p:nvSpPr>
        <p:spPr>
          <a:xfrm>
            <a:off x="0" y="64008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F43D448E-F027-6540-838F-D9E2AE199B22}"/>
              </a:ext>
            </a:extLst>
          </p:cNvPr>
          <p:cNvPicPr>
            <a:picLocks noChangeAspect="1"/>
          </p:cNvPicPr>
          <p:nvPr userDrawn="1"/>
        </p:nvPicPr>
        <p:blipFill>
          <a:blip r:embed="rId2"/>
          <a:stretch>
            <a:fillRect/>
          </a:stretch>
        </p:blipFill>
        <p:spPr>
          <a:xfrm>
            <a:off x="11391900" y="6159500"/>
            <a:ext cx="635000" cy="635000"/>
          </a:xfrm>
          <a:prstGeom prst="ellipse">
            <a:avLst/>
          </a:prstGeom>
          <a:ln w="19050" cap="rnd">
            <a:solidFill>
              <a:srgbClr val="333333"/>
            </a:solidFill>
          </a:ln>
          <a:effectLst>
            <a:outerShdw blurRad="381000" dist="292100" dir="5400000" sx="36000" sy="36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sp>
        <p:nvSpPr>
          <p:cNvPr id="19" name="Intelligent Information Retrieval Laboratory">
            <a:extLst>
              <a:ext uri="{FF2B5EF4-FFF2-40B4-BE49-F238E27FC236}">
                <a16:creationId xmlns:a16="http://schemas.microsoft.com/office/drawing/2014/main" id="{5E6F16E5-D28B-0E43-BD8C-EBB042CBDF03}"/>
              </a:ext>
            </a:extLst>
          </p:cNvPr>
          <p:cNvSpPr txBox="1"/>
          <p:nvPr userDrawn="1"/>
        </p:nvSpPr>
        <p:spPr>
          <a:xfrm>
            <a:off x="165101" y="6420527"/>
            <a:ext cx="2590800" cy="45204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第</a:t>
            </a:r>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12</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屆 </a:t>
            </a:r>
            <a:r>
              <a:rPr kumimoji="0" lang="en-US" sz="2000" b="0" i="0" u="none" strike="noStrike" cap="none" spc="0" normalizeH="0" baseline="0" dirty="0" err="1">
                <a:ln>
                  <a:noFill/>
                </a:ln>
                <a:solidFill>
                  <a:srgbClr val="FFFFFF"/>
                </a:solidFill>
                <a:effectLst/>
                <a:uFillTx/>
                <a:latin typeface="Helvetica Neue Bold Condensed"/>
                <a:ea typeface="Helvetica Neue Bold Condensed"/>
                <a:cs typeface="Helvetica Neue Bold Condensed"/>
                <a:sym typeface="Helvetica Neue Bold Condensed"/>
              </a:rPr>
              <a:t>iT</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邦</a:t>
            </a:r>
            <a:r>
              <a:rPr kumimoji="0" lang="zh-TW" altLang="en-US" sz="14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幫忙</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 鐵人賽</a:t>
            </a:r>
            <a:endParaRPr sz="1800" dirty="0"/>
          </a:p>
        </p:txBody>
      </p:sp>
      <p:sp>
        <p:nvSpPr>
          <p:cNvPr id="22" name="Intelligent Information Retrieval Laboratory">
            <a:extLst>
              <a:ext uri="{FF2B5EF4-FFF2-40B4-BE49-F238E27FC236}">
                <a16:creationId xmlns:a16="http://schemas.microsoft.com/office/drawing/2014/main" id="{09812CDF-D245-2149-A588-0CC7A5F784A4}"/>
              </a:ext>
            </a:extLst>
          </p:cNvPr>
          <p:cNvSpPr txBox="1"/>
          <p:nvPr userDrawn="1"/>
        </p:nvSpPr>
        <p:spPr>
          <a:xfrm>
            <a:off x="7721600" y="6434154"/>
            <a:ext cx="1219200" cy="3904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影片教學組</a:t>
            </a:r>
            <a:endParaRPr sz="1800" dirty="0"/>
          </a:p>
        </p:txBody>
      </p:sp>
      <p:pic>
        <p:nvPicPr>
          <p:cNvPr id="1028" name="Picture 4" descr="Youtube logo | Logok">
            <a:extLst>
              <a:ext uri="{FF2B5EF4-FFF2-40B4-BE49-F238E27FC236}">
                <a16:creationId xmlns:a16="http://schemas.microsoft.com/office/drawing/2014/main" id="{3E95639D-1946-2F42-8AF5-4252EF9D19D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97901" y="626935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650D5BE-C0A8-2045-9592-EFFD38D0FC9D}"/>
              </a:ext>
            </a:extLst>
          </p:cNvPr>
          <p:cNvPicPr>
            <a:picLocks noChangeAspect="1" noChangeArrowheads="1"/>
          </p:cNvPicPr>
          <p:nvPr userDrawn="1"/>
        </p:nvPicPr>
        <p:blipFill>
          <a:blip r:embed="rId4"/>
          <a:srcRect/>
          <a:stretch/>
        </p:blipFill>
        <p:spPr bwMode="auto">
          <a:xfrm>
            <a:off x="9282299" y="5865999"/>
            <a:ext cx="1526800" cy="1526800"/>
          </a:xfrm>
          <a:prstGeom prst="rect">
            <a:avLst/>
          </a:prstGeom>
          <a:noFill/>
          <a:extLst>
            <a:ext uri="{909E8E84-426E-40DD-AFC4-6F175D3DCCD1}">
              <a14:hiddenFill xmlns:a14="http://schemas.microsoft.com/office/drawing/2010/main">
                <a:solidFill>
                  <a:srgbClr val="FFFFFF"/>
                </a:solidFill>
              </a14:hiddenFill>
            </a:ext>
          </a:extLst>
        </p:spPr>
      </p:pic>
      <p:sp>
        <p:nvSpPr>
          <p:cNvPr id="27" name="Intelligent Information Retrieval Laboratory">
            <a:extLst>
              <a:ext uri="{FF2B5EF4-FFF2-40B4-BE49-F238E27FC236}">
                <a16:creationId xmlns:a16="http://schemas.microsoft.com/office/drawing/2014/main" id="{D788CA4D-AC32-DA46-B29E-55DB6CC6FD03}"/>
              </a:ext>
            </a:extLst>
          </p:cNvPr>
          <p:cNvSpPr txBox="1"/>
          <p:nvPr userDrawn="1"/>
        </p:nvSpPr>
        <p:spPr>
          <a:xfrm>
            <a:off x="9481250" y="6437363"/>
            <a:ext cx="1219200" cy="3904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10</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程式中</a:t>
            </a:r>
            <a:endParaRPr sz="1800" dirty="0"/>
          </a:p>
        </p:txBody>
      </p:sp>
      <p:sp>
        <p:nvSpPr>
          <p:cNvPr id="28" name="幻燈片編號">
            <a:extLst>
              <a:ext uri="{FF2B5EF4-FFF2-40B4-BE49-F238E27FC236}">
                <a16:creationId xmlns:a16="http://schemas.microsoft.com/office/drawing/2014/main" id="{55FA7910-9027-6341-856E-9C914D4D83E7}"/>
              </a:ext>
            </a:extLst>
          </p:cNvPr>
          <p:cNvSpPr txBox="1">
            <a:spLocks/>
          </p:cNvSpPr>
          <p:nvPr userDrawn="1"/>
        </p:nvSpPr>
        <p:spPr>
          <a:xfrm>
            <a:off x="10908574" y="6484620"/>
            <a:ext cx="383850" cy="373380"/>
          </a:xfrm>
          <a:prstGeom prst="rect">
            <a:avLst/>
          </a:prstGeom>
        </p:spPr>
        <p:txBody>
          <a:bodyPr/>
          <a:lstStyle>
            <a:defPPr>
              <a:defRPr lang="zh-CN"/>
            </a:defPPr>
            <a:lvl1pPr marL="0" algn="l" defTabSz="914377" rtl="0" eaLnBrk="1" latinLnBrk="0" hangingPunct="1">
              <a:defRPr sz="1800" b="1" kern="1200">
                <a:solidFill>
                  <a:srgbClr val="FFFFFF"/>
                </a:solidFill>
                <a:latin typeface="Helvetica Neue"/>
                <a:ea typeface="Helvetica Neue"/>
                <a:cs typeface="Helvetica Neue"/>
                <a:sym typeface="Helvetica Neue"/>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6CB4B4D-7CA3-9044-876B-883B54F8677D}" type="slidenum">
              <a:rPr lang="en-TW" sz="1400" b="0" smtClean="0"/>
              <a:pPr/>
              <a:t>‹#›</a:t>
            </a:fld>
            <a:endParaRPr lang="en-TW" b="0" dirty="0"/>
          </a:p>
        </p:txBody>
      </p:sp>
      <p:sp>
        <p:nvSpPr>
          <p:cNvPr id="15" name="平行四边形 4">
            <a:extLst>
              <a:ext uri="{FF2B5EF4-FFF2-40B4-BE49-F238E27FC236}">
                <a16:creationId xmlns:a16="http://schemas.microsoft.com/office/drawing/2014/main" id="{73AB533F-F50F-CF47-8458-8A525E38F16A}"/>
              </a:ext>
            </a:extLst>
          </p:cNvPr>
          <p:cNvSpPr/>
          <p:nvPr userDrawn="1"/>
        </p:nvSpPr>
        <p:spPr>
          <a:xfrm>
            <a:off x="744124" y="279736"/>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5">
            <a:extLst>
              <a:ext uri="{FF2B5EF4-FFF2-40B4-BE49-F238E27FC236}">
                <a16:creationId xmlns:a16="http://schemas.microsoft.com/office/drawing/2014/main" id="{7A38506B-EE1A-6F4F-B850-269097F75DB8}"/>
              </a:ext>
            </a:extLst>
          </p:cNvPr>
          <p:cNvSpPr/>
          <p:nvPr userDrawn="1"/>
        </p:nvSpPr>
        <p:spPr>
          <a:xfrm>
            <a:off x="551585" y="279736"/>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6">
            <a:extLst>
              <a:ext uri="{FF2B5EF4-FFF2-40B4-BE49-F238E27FC236}">
                <a16:creationId xmlns:a16="http://schemas.microsoft.com/office/drawing/2014/main" id="{0CC262FD-DD0A-DB44-92EE-7A2F2AEFDB92}"/>
              </a:ext>
            </a:extLst>
          </p:cNvPr>
          <p:cNvSpPr/>
          <p:nvPr userDrawn="1"/>
        </p:nvSpPr>
        <p:spPr>
          <a:xfrm>
            <a:off x="341334" y="279735"/>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平行四边形 7">
            <a:extLst>
              <a:ext uri="{FF2B5EF4-FFF2-40B4-BE49-F238E27FC236}">
                <a16:creationId xmlns:a16="http://schemas.microsoft.com/office/drawing/2014/main" id="{C3A4B90F-BEA8-C246-A22A-905C3336C709}"/>
              </a:ext>
            </a:extLst>
          </p:cNvPr>
          <p:cNvSpPr/>
          <p:nvPr userDrawn="1"/>
        </p:nvSpPr>
        <p:spPr>
          <a:xfrm>
            <a:off x="139170" y="279737"/>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點此處添加標題</a:t>
            </a:r>
          </a:p>
        </p:txBody>
      </p:sp>
    </p:spTree>
    <p:extLst>
      <p:ext uri="{BB962C8B-B14F-4D97-AF65-F5344CB8AC3E}">
        <p14:creationId xmlns:p14="http://schemas.microsoft.com/office/powerpoint/2010/main"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10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3606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19.svg"/></Relationships>
</file>

<file path=ppt/slides/_rels/slide11.xml.rels><?xml version="1.0" encoding="UTF-8" standalone="yes"?>
<Relationships xmlns="http://schemas.openxmlformats.org/package/2006/relationships"><Relationship Id="rId2" Type="http://schemas.openxmlformats.org/officeDocument/2006/relationships/hyperlink" Target="https://www.itread01.com/content/1547100921.html"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9.sv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327400" y="1123404"/>
            <a:ext cx="5537200" cy="1685077"/>
          </a:xfrm>
        </p:spPr>
        <p:txBody>
          <a:bodyPr/>
          <a:lstStyle/>
          <a:p>
            <a:r>
              <a:rPr lang="en-US" altLang="zh-CN" sz="11500" dirty="0"/>
              <a:t>Day 19</a:t>
            </a:r>
            <a:endParaRPr lang="zh-CN" altLang="en-US" sz="11500" dirty="0"/>
          </a:p>
        </p:txBody>
      </p:sp>
      <p:sp>
        <p:nvSpPr>
          <p:cNvPr id="3" name="文本占位符 2"/>
          <p:cNvSpPr>
            <a:spLocks noGrp="1"/>
          </p:cNvSpPr>
          <p:nvPr>
            <p:ph type="body" sz="quarter" idx="12"/>
          </p:nvPr>
        </p:nvSpPr>
        <p:spPr>
          <a:xfrm>
            <a:off x="688622" y="3292990"/>
            <a:ext cx="10363200" cy="646331"/>
          </a:xfrm>
        </p:spPr>
        <p:txBody>
          <a:bodyPr/>
          <a:lstStyle/>
          <a:p>
            <a:r>
              <a:rPr lang="zh-CN" altLang="en-US" sz="4000" dirty="0"/>
              <a:t>隨機森林</a:t>
            </a:r>
            <a:r>
              <a:rPr lang="en-US" altLang="zh-CN" sz="4000" dirty="0"/>
              <a:t> </a:t>
            </a:r>
            <a:r>
              <a:rPr lang="en-US" altLang="zh-CN" sz="3600" dirty="0"/>
              <a:t>(</a:t>
            </a:r>
            <a:r>
              <a:rPr lang="zh-TW" altLang="en-US" sz="3600" dirty="0"/>
              <a:t>迴歸器</a:t>
            </a:r>
            <a:r>
              <a:rPr lang="en-US" altLang="zh-TW" sz="3600" dirty="0"/>
              <a:t>)</a:t>
            </a:r>
            <a:endParaRPr lang="zh-CN" altLang="en-US" sz="4000" dirty="0"/>
          </a:p>
        </p:txBody>
      </p:sp>
      <p:sp>
        <p:nvSpPr>
          <p:cNvPr id="4" name="文本占位符 3"/>
          <p:cNvSpPr>
            <a:spLocks noGrp="1"/>
          </p:cNvSpPr>
          <p:nvPr>
            <p:ph type="body" sz="quarter" idx="13"/>
          </p:nvPr>
        </p:nvSpPr>
        <p:spPr/>
        <p:txBody>
          <a:bodyPr/>
          <a:lstStyle/>
          <a:p>
            <a:r>
              <a:rPr lang="en-US" altLang="zh-CN" dirty="0"/>
              <a:t>[</a:t>
            </a:r>
            <a:r>
              <a:rPr lang="zh-CN" altLang="en-US" dirty="0"/>
              <a:t>全民瘋</a:t>
            </a:r>
            <a:r>
              <a:rPr lang="en-US" altLang="zh-CN" dirty="0"/>
              <a:t>AI</a:t>
            </a:r>
            <a:r>
              <a:rPr lang="zh-CN" altLang="en-US" dirty="0"/>
              <a:t>系列</a:t>
            </a:r>
            <a:r>
              <a:rPr lang="en-US" altLang="zh-CN" dirty="0"/>
              <a:t>]</a:t>
            </a:r>
          </a:p>
        </p:txBody>
      </p:sp>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32553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0A8242-FE31-7B41-B124-B8FA3745B232}"/>
              </a:ext>
            </a:extLst>
          </p:cNvPr>
          <p:cNvSpPr>
            <a:spLocks noGrp="1"/>
          </p:cNvSpPr>
          <p:nvPr>
            <p:ph type="body" sz="quarter" idx="10"/>
          </p:nvPr>
        </p:nvSpPr>
        <p:spPr/>
        <p:txBody>
          <a:bodyPr/>
          <a:lstStyle/>
          <a:p>
            <a:r>
              <a:rPr lang="zh-TW" altLang="en-US" dirty="0"/>
              <a:t>非線性迴歸</a:t>
            </a:r>
            <a:endParaRPr lang="en-TW" dirty="0"/>
          </a:p>
        </p:txBody>
      </p:sp>
      <p:sp>
        <p:nvSpPr>
          <p:cNvPr id="6" name="Rectangle 5">
            <a:extLst>
              <a:ext uri="{FF2B5EF4-FFF2-40B4-BE49-F238E27FC236}">
                <a16:creationId xmlns:a16="http://schemas.microsoft.com/office/drawing/2014/main" id="{8C050013-AA22-EE41-AC61-0D464B822E88}"/>
              </a:ext>
            </a:extLst>
          </p:cNvPr>
          <p:cNvSpPr/>
          <p:nvPr/>
        </p:nvSpPr>
        <p:spPr>
          <a:xfrm>
            <a:off x="416312" y="2113079"/>
            <a:ext cx="6096000" cy="1597681"/>
          </a:xfrm>
          <a:prstGeom prst="rect">
            <a:avLst/>
          </a:prstGeom>
        </p:spPr>
        <p:txBody>
          <a:bodyPr>
            <a:spAutoFit/>
          </a:bodyPr>
          <a:lstStyle/>
          <a:p>
            <a:r>
              <a:rPr lang="en-US" sz="2000" dirty="0">
                <a:solidFill>
                  <a:schemeClr val="tx1">
                    <a:lumMod val="75000"/>
                    <a:lumOff val="25000"/>
                  </a:schemeClr>
                </a:solidFill>
                <a:latin typeface="+mn-ea"/>
              </a:rPr>
              <a:t>Parameters:</a:t>
            </a:r>
          </a:p>
          <a:p>
            <a:pPr marL="342900" indent="-342900">
              <a:lnSpc>
                <a:spcPct val="150000"/>
              </a:lnSpc>
              <a:buFont typeface="Arial" panose="020B0604020202020204" pitchFamily="34" charset="0"/>
              <a:buChar char="•"/>
            </a:pPr>
            <a:r>
              <a:rPr lang="en-US" dirty="0">
                <a:solidFill>
                  <a:schemeClr val="tx1">
                    <a:lumMod val="75000"/>
                    <a:lumOff val="25000"/>
                  </a:schemeClr>
                </a:solidFill>
                <a:latin typeface="+mn-ea"/>
              </a:rPr>
              <a:t>criterion: </a:t>
            </a:r>
            <a:r>
              <a:rPr lang="zh-TW" altLang="en-US" dirty="0">
                <a:solidFill>
                  <a:schemeClr val="tx1">
                    <a:lumMod val="75000"/>
                    <a:lumOff val="25000"/>
                  </a:schemeClr>
                </a:solidFill>
                <a:latin typeface="+mn-ea"/>
              </a:rPr>
              <a:t>評估切割點指標，</a:t>
            </a:r>
            <a:r>
              <a:rPr lang="en-US" dirty="0" err="1">
                <a:solidFill>
                  <a:schemeClr val="tx1">
                    <a:lumMod val="75000"/>
                    <a:lumOff val="25000"/>
                  </a:schemeClr>
                </a:solidFill>
                <a:latin typeface="+mn-ea"/>
              </a:rPr>
              <a:t>mse</a:t>
            </a:r>
            <a:r>
              <a:rPr lang="en-US" dirty="0">
                <a:solidFill>
                  <a:schemeClr val="tx1">
                    <a:lumMod val="75000"/>
                    <a:lumOff val="25000"/>
                  </a:schemeClr>
                </a:solidFill>
                <a:latin typeface="+mn-ea"/>
              </a:rPr>
              <a:t>/</a:t>
            </a:r>
            <a:r>
              <a:rPr lang="en-US" dirty="0" err="1">
                <a:solidFill>
                  <a:schemeClr val="tx1">
                    <a:lumMod val="75000"/>
                    <a:lumOff val="25000"/>
                  </a:schemeClr>
                </a:solidFill>
                <a:latin typeface="+mn-ea"/>
              </a:rPr>
              <a:t>friedman_mse</a:t>
            </a:r>
            <a:r>
              <a:rPr lang="en-US" dirty="0">
                <a:solidFill>
                  <a:schemeClr val="tx1">
                    <a:lumMod val="75000"/>
                    <a:lumOff val="25000"/>
                  </a:schemeClr>
                </a:solidFill>
                <a:latin typeface="+mn-ea"/>
              </a:rPr>
              <a:t>/</a:t>
            </a:r>
            <a:r>
              <a:rPr lang="en-US" dirty="0" err="1">
                <a:solidFill>
                  <a:schemeClr val="tx1">
                    <a:lumMod val="75000"/>
                    <a:lumOff val="25000"/>
                  </a:schemeClr>
                </a:solidFill>
                <a:latin typeface="+mn-ea"/>
              </a:rPr>
              <a:t>mae</a:t>
            </a:r>
            <a:endParaRPr lang="en-US" dirty="0">
              <a:solidFill>
                <a:schemeClr val="tx1">
                  <a:lumMod val="75000"/>
                  <a:lumOff val="25000"/>
                </a:schemeClr>
              </a:solidFill>
              <a:latin typeface="+mn-ea"/>
            </a:endParaRPr>
          </a:p>
          <a:p>
            <a:pPr marL="342900" indent="-342900">
              <a:lnSpc>
                <a:spcPct val="150000"/>
              </a:lnSpc>
              <a:buFont typeface="Arial" panose="020B0604020202020204" pitchFamily="34" charset="0"/>
              <a:buChar char="•"/>
            </a:pPr>
            <a:r>
              <a:rPr lang="en-US" dirty="0" err="1">
                <a:solidFill>
                  <a:schemeClr val="tx1">
                    <a:lumMod val="75000"/>
                    <a:lumOff val="25000"/>
                  </a:schemeClr>
                </a:solidFill>
                <a:latin typeface="+mn-ea"/>
              </a:rPr>
              <a:t>n_estimators</a:t>
            </a:r>
            <a:r>
              <a:rPr lang="en-US" dirty="0">
                <a:solidFill>
                  <a:schemeClr val="tx1">
                    <a:lumMod val="75000"/>
                    <a:lumOff val="25000"/>
                  </a:schemeClr>
                </a:solidFill>
                <a:latin typeface="+mn-ea"/>
              </a:rPr>
              <a:t>: </a:t>
            </a:r>
            <a:r>
              <a:rPr lang="zh-TW" altLang="en-US" dirty="0">
                <a:solidFill>
                  <a:schemeClr val="tx1">
                    <a:lumMod val="75000"/>
                    <a:lumOff val="25000"/>
                  </a:schemeClr>
                </a:solidFill>
                <a:latin typeface="+mn-ea"/>
              </a:rPr>
              <a:t>森林中樹木的數量</a:t>
            </a:r>
            <a:endParaRPr lang="en-US" altLang="zh-TW" dirty="0">
              <a:solidFill>
                <a:schemeClr val="tx1">
                  <a:lumMod val="75000"/>
                  <a:lumOff val="25000"/>
                </a:schemeClr>
              </a:solidFill>
              <a:latin typeface="+mn-ea"/>
            </a:endParaRPr>
          </a:p>
          <a:p>
            <a:pPr marL="342900" indent="-342900">
              <a:lnSpc>
                <a:spcPct val="150000"/>
              </a:lnSpc>
              <a:buFont typeface="Arial" panose="020B0604020202020204" pitchFamily="34" charset="0"/>
              <a:buChar char="•"/>
            </a:pPr>
            <a:r>
              <a:rPr lang="en-US" dirty="0" err="1">
                <a:solidFill>
                  <a:schemeClr val="tx1">
                    <a:lumMod val="75000"/>
                    <a:lumOff val="25000"/>
                  </a:schemeClr>
                </a:solidFill>
                <a:latin typeface="+mn-ea"/>
              </a:rPr>
              <a:t>max_features</a:t>
            </a:r>
            <a:r>
              <a:rPr lang="en-US" dirty="0">
                <a:solidFill>
                  <a:schemeClr val="tx1">
                    <a:lumMod val="75000"/>
                    <a:lumOff val="25000"/>
                  </a:schemeClr>
                </a:solidFill>
                <a:latin typeface="+mn-ea"/>
              </a:rPr>
              <a:t>: </a:t>
            </a:r>
            <a:r>
              <a:rPr lang="zh-TW" altLang="en-US" dirty="0">
                <a:solidFill>
                  <a:schemeClr val="tx1">
                    <a:lumMod val="75000"/>
                    <a:lumOff val="25000"/>
                  </a:schemeClr>
                </a:solidFill>
                <a:latin typeface="+mn-ea"/>
              </a:rPr>
              <a:t>劃分時考慮的最大特徵數，預設</a:t>
            </a:r>
            <a:r>
              <a:rPr lang="en-US" dirty="0">
                <a:solidFill>
                  <a:schemeClr val="tx1">
                    <a:lumMod val="75000"/>
                    <a:lumOff val="25000"/>
                  </a:schemeClr>
                </a:solidFill>
                <a:latin typeface="+mn-ea"/>
              </a:rPr>
              <a:t>auto</a:t>
            </a:r>
          </a:p>
        </p:txBody>
      </p:sp>
      <p:sp>
        <p:nvSpPr>
          <p:cNvPr id="7" name="Rectangle 6">
            <a:extLst>
              <a:ext uri="{FF2B5EF4-FFF2-40B4-BE49-F238E27FC236}">
                <a16:creationId xmlns:a16="http://schemas.microsoft.com/office/drawing/2014/main" id="{1E0EF520-FECF-A941-BF74-8AF1DAD71264}"/>
              </a:ext>
            </a:extLst>
          </p:cNvPr>
          <p:cNvSpPr/>
          <p:nvPr/>
        </p:nvSpPr>
        <p:spPr>
          <a:xfrm>
            <a:off x="416312" y="1166950"/>
            <a:ext cx="6250429" cy="369332"/>
          </a:xfrm>
          <a:prstGeom prst="rect">
            <a:avLst/>
          </a:prstGeom>
        </p:spPr>
        <p:txBody>
          <a:bodyPr wrap="none">
            <a:spAutoFit/>
          </a:bodyPr>
          <a:lstStyle/>
          <a:p>
            <a:r>
              <a:rPr lang="en-US" kern="0" dirty="0" err="1">
                <a:solidFill>
                  <a:srgbClr val="595959"/>
                </a:solidFill>
                <a:cs typeface="Arial"/>
              </a:rPr>
              <a:t>動手試試看調整不同的</a:t>
            </a:r>
            <a:r>
              <a:rPr lang="zh-TW" altLang="en-US" kern="0" dirty="0">
                <a:solidFill>
                  <a:srgbClr val="595959"/>
                </a:solidFill>
                <a:cs typeface="Arial"/>
              </a:rPr>
              <a:t> </a:t>
            </a:r>
            <a:r>
              <a:rPr lang="en-US" kern="0" dirty="0" err="1">
                <a:solidFill>
                  <a:srgbClr val="595959"/>
                </a:solidFill>
                <a:cs typeface="Arial"/>
              </a:rPr>
              <a:t>n_estimators</a:t>
            </a:r>
            <a:r>
              <a:rPr lang="zh-TW" altLang="en-US" kern="0" dirty="0">
                <a:solidFill>
                  <a:srgbClr val="595959"/>
                </a:solidFill>
                <a:cs typeface="Arial"/>
              </a:rPr>
              <a:t> </a:t>
            </a:r>
            <a:r>
              <a:rPr lang="en-US" kern="0" dirty="0" err="1">
                <a:solidFill>
                  <a:srgbClr val="595959"/>
                </a:solidFill>
                <a:cs typeface="Arial"/>
              </a:rPr>
              <a:t>是否能夠提升預測</a:t>
            </a:r>
            <a:r>
              <a:rPr lang="en-US" kern="0" dirty="0">
                <a:solidFill>
                  <a:srgbClr val="595959"/>
                </a:solidFill>
                <a:cs typeface="Arial"/>
              </a:rPr>
              <a:t>。</a:t>
            </a:r>
            <a:endParaRPr lang="en-TW" dirty="0"/>
          </a:p>
        </p:txBody>
      </p:sp>
      <p:sp>
        <p:nvSpPr>
          <p:cNvPr id="8" name="Rectangle 7">
            <a:extLst>
              <a:ext uri="{FF2B5EF4-FFF2-40B4-BE49-F238E27FC236}">
                <a16:creationId xmlns:a16="http://schemas.microsoft.com/office/drawing/2014/main" id="{78571708-92E4-124D-A7E9-B1EB2543ACE8}"/>
              </a:ext>
            </a:extLst>
          </p:cNvPr>
          <p:cNvSpPr/>
          <p:nvPr/>
        </p:nvSpPr>
        <p:spPr>
          <a:xfrm>
            <a:off x="596900" y="4857362"/>
            <a:ext cx="5389372" cy="714382"/>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9" name="Rectangle 8">
            <a:extLst>
              <a:ext uri="{FF2B5EF4-FFF2-40B4-BE49-F238E27FC236}">
                <a16:creationId xmlns:a16="http://schemas.microsoft.com/office/drawing/2014/main" id="{7ECC429B-CCD8-494C-BA3B-B2D10B257E7B}"/>
              </a:ext>
            </a:extLst>
          </p:cNvPr>
          <p:cNvSpPr/>
          <p:nvPr/>
        </p:nvSpPr>
        <p:spPr>
          <a:xfrm>
            <a:off x="1359796" y="5012387"/>
            <a:ext cx="5242825" cy="369332"/>
          </a:xfrm>
          <a:prstGeom prst="rect">
            <a:avLst/>
          </a:prstGeom>
        </p:spPr>
        <p:txBody>
          <a:bodyPr wrap="square">
            <a:spAutoFit/>
          </a:bodyPr>
          <a:lstStyle/>
          <a:p>
            <a:pPr lvl="0" defTabSz="914400">
              <a:defRPr/>
            </a:pPr>
            <a:r>
              <a:rPr lang="en-TW" dirty="0"/>
              <a:t>觀察隨機森林中的樹的數量是否影響預測</a:t>
            </a:r>
          </a:p>
        </p:txBody>
      </p:sp>
      <p:pic>
        <p:nvPicPr>
          <p:cNvPr id="10" name="Graphic 9">
            <a:extLst>
              <a:ext uri="{FF2B5EF4-FFF2-40B4-BE49-F238E27FC236}">
                <a16:creationId xmlns:a16="http://schemas.microsoft.com/office/drawing/2014/main" id="{76D549B6-115F-7541-A3B8-BCB6AA423F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9708" y="4961001"/>
            <a:ext cx="495300" cy="495300"/>
          </a:xfrm>
          <a:prstGeom prst="rect">
            <a:avLst/>
          </a:prstGeom>
        </p:spPr>
      </p:pic>
      <p:pic>
        <p:nvPicPr>
          <p:cNvPr id="11" name="Picture 10">
            <a:extLst>
              <a:ext uri="{FF2B5EF4-FFF2-40B4-BE49-F238E27FC236}">
                <a16:creationId xmlns:a16="http://schemas.microsoft.com/office/drawing/2014/main" id="{3BD185E5-F0A3-C74A-B42B-EBA85E63D5E6}"/>
              </a:ext>
            </a:extLst>
          </p:cNvPr>
          <p:cNvPicPr>
            <a:picLocks noChangeAspect="1"/>
          </p:cNvPicPr>
          <p:nvPr/>
        </p:nvPicPr>
        <p:blipFill>
          <a:blip r:embed="rId5"/>
          <a:stretch>
            <a:fillRect/>
          </a:stretch>
        </p:blipFill>
        <p:spPr>
          <a:xfrm>
            <a:off x="6848125" y="1709421"/>
            <a:ext cx="4724400" cy="3175000"/>
          </a:xfrm>
          <a:prstGeom prst="rect">
            <a:avLst/>
          </a:prstGeom>
        </p:spPr>
      </p:pic>
    </p:spTree>
    <p:extLst>
      <p:ext uri="{BB962C8B-B14F-4D97-AF65-F5344CB8AC3E}">
        <p14:creationId xmlns:p14="http://schemas.microsoft.com/office/powerpoint/2010/main" val="3003912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74753A-0441-1B48-BE2C-E66EF4383DCE}"/>
              </a:ext>
            </a:extLst>
          </p:cNvPr>
          <p:cNvSpPr>
            <a:spLocks noGrp="1"/>
          </p:cNvSpPr>
          <p:nvPr>
            <p:ph type="body" sz="quarter" idx="10"/>
          </p:nvPr>
        </p:nvSpPr>
        <p:spPr/>
        <p:txBody>
          <a:bodyPr/>
          <a:lstStyle/>
          <a:p>
            <a:r>
              <a:rPr lang="en-TW" dirty="0"/>
              <a:t>Reference</a:t>
            </a:r>
          </a:p>
        </p:txBody>
      </p:sp>
      <p:sp>
        <p:nvSpPr>
          <p:cNvPr id="4" name="Rectangle 3">
            <a:extLst>
              <a:ext uri="{FF2B5EF4-FFF2-40B4-BE49-F238E27FC236}">
                <a16:creationId xmlns:a16="http://schemas.microsoft.com/office/drawing/2014/main" id="{EA5CC437-AB38-8549-B68C-454B05E3C263}"/>
              </a:ext>
            </a:extLst>
          </p:cNvPr>
          <p:cNvSpPr/>
          <p:nvPr/>
        </p:nvSpPr>
        <p:spPr>
          <a:xfrm>
            <a:off x="808610" y="1317998"/>
            <a:ext cx="5718297" cy="369332"/>
          </a:xfrm>
          <a:prstGeom prst="rect">
            <a:avLst/>
          </a:prstGeom>
        </p:spPr>
        <p:txBody>
          <a:bodyPr wrap="none">
            <a:spAutoFit/>
          </a:bodyPr>
          <a:lstStyle/>
          <a:p>
            <a:pPr marL="285750" indent="-285750">
              <a:buFont typeface="Arial" panose="020B0604020202020204" pitchFamily="34" charset="0"/>
              <a:buChar char="•"/>
            </a:pPr>
            <a:r>
              <a:rPr lang="en-US" dirty="0">
                <a:hlinkClick r:id="rId2"/>
              </a:rPr>
              <a:t>https://www.itread01.com/content/1547100921.html</a:t>
            </a:r>
            <a:endParaRPr lang="en-TW" dirty="0"/>
          </a:p>
        </p:txBody>
      </p:sp>
    </p:spTree>
    <p:extLst>
      <p:ext uri="{BB962C8B-B14F-4D97-AF65-F5344CB8AC3E}">
        <p14:creationId xmlns:p14="http://schemas.microsoft.com/office/powerpoint/2010/main" val="1700905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a:t>Thanks</a:t>
            </a:r>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a:t>PRESENTED BY 10</a:t>
            </a:r>
            <a:r>
              <a:rPr lang="zh-CN" altLang="en-US" dirty="0"/>
              <a:t>程式中</a:t>
            </a:r>
            <a:endParaRPr lang="en-US" altLang="zh-CN" dirty="0"/>
          </a:p>
        </p:txBody>
      </p:sp>
      <p:sp>
        <p:nvSpPr>
          <p:cNvPr id="5" name="Text Placeholder 4">
            <a:extLst>
              <a:ext uri="{FF2B5EF4-FFF2-40B4-BE49-F238E27FC236}">
                <a16:creationId xmlns:a16="http://schemas.microsoft.com/office/drawing/2014/main" id="{27CF1557-E3DC-294B-A1BA-EC12F9FE000D}"/>
              </a:ext>
            </a:extLst>
          </p:cNvPr>
          <p:cNvSpPr txBox="1">
            <a:spLocks/>
          </p:cNvSpPr>
          <p:nvPr/>
        </p:nvSpPr>
        <p:spPr>
          <a:xfrm>
            <a:off x="4693915" y="6407685"/>
            <a:ext cx="2804166" cy="341632"/>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第</a:t>
            </a:r>
            <a:r>
              <a:rPr lang="en-US" altLang="zh-TW"/>
              <a:t>12</a:t>
            </a:r>
            <a:r>
              <a:rPr lang="zh-TW" altLang="en-US"/>
              <a:t>屆 </a:t>
            </a:r>
            <a:r>
              <a:rPr lang="en-US" altLang="zh-CN"/>
              <a:t>iT</a:t>
            </a:r>
            <a:r>
              <a:rPr lang="zh-TW" altLang="en-US"/>
              <a:t>邦幫忙 鐵人賽</a:t>
            </a:r>
            <a:endParaRPr lang="zh-TW" altLang="en-US" dirty="0"/>
          </a:p>
        </p:txBody>
      </p:sp>
    </p:spTree>
    <p:extLst>
      <p:ext uri="{BB962C8B-B14F-4D97-AF65-F5344CB8AC3E}">
        <p14:creationId xmlns:p14="http://schemas.microsoft.com/office/powerpoint/2010/main" val="273593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F7E3C-5784-224C-BAC8-DC7D2EE4937F}"/>
              </a:ext>
            </a:extLst>
          </p:cNvPr>
          <p:cNvSpPr>
            <a:spLocks noGrp="1"/>
          </p:cNvSpPr>
          <p:nvPr>
            <p:ph type="body" sz="quarter" idx="10"/>
          </p:nvPr>
        </p:nvSpPr>
        <p:spPr/>
        <p:txBody>
          <a:bodyPr/>
          <a:lstStyle/>
          <a:p>
            <a:r>
              <a:rPr lang="en-TW" dirty="0"/>
              <a:t>Day 19 學習目標</a:t>
            </a:r>
          </a:p>
        </p:txBody>
      </p:sp>
      <p:sp>
        <p:nvSpPr>
          <p:cNvPr id="12" name="Text Placeholder 2">
            <a:extLst>
              <a:ext uri="{FF2B5EF4-FFF2-40B4-BE49-F238E27FC236}">
                <a16:creationId xmlns:a16="http://schemas.microsoft.com/office/drawing/2014/main" id="{FB8FB2B9-93D1-2D4A-BD5D-0B41B12AF727}"/>
              </a:ext>
            </a:extLst>
          </p:cNvPr>
          <p:cNvSpPr>
            <a:spLocks noGrp="1"/>
          </p:cNvSpPr>
          <p:nvPr>
            <p:ph type="body" sz="quarter" idx="11"/>
          </p:nvPr>
        </p:nvSpPr>
        <p:spPr>
          <a:xfrm>
            <a:off x="310121" y="1537003"/>
            <a:ext cx="1231900" cy="840230"/>
          </a:xfrm>
        </p:spPr>
        <p:txBody>
          <a:bodyPr/>
          <a:lstStyle/>
          <a:p>
            <a:r>
              <a:rPr lang="en-TW" dirty="0"/>
              <a:t>01</a:t>
            </a:r>
          </a:p>
        </p:txBody>
      </p:sp>
      <p:sp>
        <p:nvSpPr>
          <p:cNvPr id="13" name="Text Placeholder 3">
            <a:extLst>
              <a:ext uri="{FF2B5EF4-FFF2-40B4-BE49-F238E27FC236}">
                <a16:creationId xmlns:a16="http://schemas.microsoft.com/office/drawing/2014/main" id="{908BAAAD-15B4-0F4C-B59F-A8AD251B4E14}"/>
              </a:ext>
            </a:extLst>
          </p:cNvPr>
          <p:cNvSpPr>
            <a:spLocks noGrp="1"/>
          </p:cNvSpPr>
          <p:nvPr>
            <p:ph type="body" sz="quarter" idx="12"/>
          </p:nvPr>
        </p:nvSpPr>
        <p:spPr>
          <a:xfrm>
            <a:off x="1416990" y="1670347"/>
            <a:ext cx="3556000" cy="341632"/>
          </a:xfrm>
        </p:spPr>
        <p:txBody>
          <a:bodyPr/>
          <a:lstStyle/>
          <a:p>
            <a:r>
              <a:rPr lang="en-US" sz="1800" dirty="0" err="1"/>
              <a:t>隨機森林</a:t>
            </a:r>
            <a:r>
              <a:rPr lang="zh-TW" altLang="en-US" sz="1800" dirty="0"/>
              <a:t> </a:t>
            </a:r>
            <a:r>
              <a:rPr lang="en-US" sz="1800" dirty="0"/>
              <a:t>(</a:t>
            </a:r>
            <a:r>
              <a:rPr lang="en-US" sz="1800" dirty="0" err="1"/>
              <a:t>迴歸</a:t>
            </a:r>
            <a:r>
              <a:rPr lang="en-US" sz="1800" dirty="0"/>
              <a:t>)</a:t>
            </a:r>
            <a:endParaRPr lang="en-TW" sz="1800" dirty="0"/>
          </a:p>
        </p:txBody>
      </p:sp>
      <p:sp>
        <p:nvSpPr>
          <p:cNvPr id="14" name="Text Placeholder 5">
            <a:extLst>
              <a:ext uri="{FF2B5EF4-FFF2-40B4-BE49-F238E27FC236}">
                <a16:creationId xmlns:a16="http://schemas.microsoft.com/office/drawing/2014/main" id="{1FD57297-6573-1D42-A05B-F0D9ED155E4B}"/>
              </a:ext>
            </a:extLst>
          </p:cNvPr>
          <p:cNvSpPr txBox="1">
            <a:spLocks/>
          </p:cNvSpPr>
          <p:nvPr/>
        </p:nvSpPr>
        <p:spPr>
          <a:xfrm>
            <a:off x="310121" y="2800940"/>
            <a:ext cx="1231900" cy="840230"/>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54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TW"/>
              <a:t>02</a:t>
            </a:r>
            <a:endParaRPr lang="en-TW" dirty="0"/>
          </a:p>
        </p:txBody>
      </p:sp>
      <p:sp>
        <p:nvSpPr>
          <p:cNvPr id="15" name="Text Placeholder 7">
            <a:extLst>
              <a:ext uri="{FF2B5EF4-FFF2-40B4-BE49-F238E27FC236}">
                <a16:creationId xmlns:a16="http://schemas.microsoft.com/office/drawing/2014/main" id="{5B4AD6CD-815F-3442-A74F-152A1332E31F}"/>
              </a:ext>
            </a:extLst>
          </p:cNvPr>
          <p:cNvSpPr txBox="1">
            <a:spLocks/>
          </p:cNvSpPr>
          <p:nvPr/>
        </p:nvSpPr>
        <p:spPr>
          <a:xfrm>
            <a:off x="1416990" y="2953099"/>
            <a:ext cx="3556000" cy="341632"/>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1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TW" sz="1800" dirty="0"/>
              <a:t>實作</a:t>
            </a:r>
            <a:r>
              <a:rPr lang="zh-TW" altLang="en-US" sz="1800" dirty="0"/>
              <a:t>隨機森林</a:t>
            </a:r>
            <a:r>
              <a:rPr lang="en-TW" sz="1800" dirty="0"/>
              <a:t>迴歸器</a:t>
            </a:r>
          </a:p>
        </p:txBody>
      </p:sp>
      <p:sp>
        <p:nvSpPr>
          <p:cNvPr id="16" name="Text Placeholder 4">
            <a:extLst>
              <a:ext uri="{FF2B5EF4-FFF2-40B4-BE49-F238E27FC236}">
                <a16:creationId xmlns:a16="http://schemas.microsoft.com/office/drawing/2014/main" id="{0245AF8B-C27B-AD4E-BC30-DEADBAFF5DFE}"/>
              </a:ext>
            </a:extLst>
          </p:cNvPr>
          <p:cNvSpPr>
            <a:spLocks noGrp="1"/>
          </p:cNvSpPr>
          <p:nvPr>
            <p:ph type="body" sz="quarter" idx="13"/>
          </p:nvPr>
        </p:nvSpPr>
        <p:spPr>
          <a:xfrm>
            <a:off x="1416989" y="1967576"/>
            <a:ext cx="4474107" cy="290657"/>
          </a:xfrm>
        </p:spPr>
        <p:txBody>
          <a:bodyPr/>
          <a:lstStyle/>
          <a:p>
            <a:r>
              <a:rPr lang="zh-TW" altLang="en-US" sz="1100" dirty="0"/>
              <a:t>了解隨機森林是</a:t>
            </a:r>
            <a:r>
              <a:rPr lang="en-TW" sz="1100" dirty="0"/>
              <a:t>如何處理連續性數值輸出</a:t>
            </a:r>
          </a:p>
        </p:txBody>
      </p:sp>
      <p:sp>
        <p:nvSpPr>
          <p:cNvPr id="17" name="Text Placeholder 8">
            <a:extLst>
              <a:ext uri="{FF2B5EF4-FFF2-40B4-BE49-F238E27FC236}">
                <a16:creationId xmlns:a16="http://schemas.microsoft.com/office/drawing/2014/main" id="{69289923-E6B4-3E43-999F-16DA3BA53496}"/>
              </a:ext>
            </a:extLst>
          </p:cNvPr>
          <p:cNvSpPr txBox="1">
            <a:spLocks/>
          </p:cNvSpPr>
          <p:nvPr/>
        </p:nvSpPr>
        <p:spPr>
          <a:xfrm>
            <a:off x="1416989" y="3250328"/>
            <a:ext cx="4474107" cy="290657"/>
          </a:xfrm>
          <a:prstGeom prst="rect">
            <a:avLst/>
          </a:prstGeom>
        </p:spPr>
        <p:txBody>
          <a:bodyPr wrap="square">
            <a:spAutoFit/>
          </a:bodyPr>
          <a:lstStyle>
            <a:lvl1pPr marL="0" indent="0" algn="l" defTabSz="914400" rtl="0" eaLnBrk="1" latinLnBrk="0" hangingPunct="1">
              <a:lnSpc>
                <a:spcPct val="130000"/>
              </a:lnSpc>
              <a:spcBef>
                <a:spcPts val="1000"/>
              </a:spcBef>
              <a:buFont typeface="Arial" panose="020B0604020202020204" pitchFamily="34" charset="0"/>
              <a:buNone/>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sz="1100" dirty="0"/>
              <a:t>觀察隨機森林中的樹的數量是否影響預測</a:t>
            </a:r>
          </a:p>
        </p:txBody>
      </p:sp>
    </p:spTree>
    <p:extLst>
      <p:ext uri="{BB962C8B-B14F-4D97-AF65-F5344CB8AC3E}">
        <p14:creationId xmlns:p14="http://schemas.microsoft.com/office/powerpoint/2010/main" val="2506619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
        <p:nvSpPr>
          <p:cNvPr id="13" name="文本占位符 3">
            <a:extLst>
              <a:ext uri="{FF2B5EF4-FFF2-40B4-BE49-F238E27FC236}">
                <a16:creationId xmlns:a16="http://schemas.microsoft.com/office/drawing/2014/main" id="{D3852F45-A346-7E41-9A25-F8DA0D65E93C}"/>
              </a:ext>
            </a:extLst>
          </p:cNvPr>
          <p:cNvSpPr>
            <a:spLocks noGrp="1"/>
          </p:cNvSpPr>
          <p:nvPr>
            <p:ph type="body" sz="quarter" idx="11"/>
          </p:nvPr>
        </p:nvSpPr>
        <p:spPr>
          <a:xfrm>
            <a:off x="4387100" y="2140535"/>
            <a:ext cx="3501918" cy="1006429"/>
          </a:xfrm>
        </p:spPr>
        <p:txBody>
          <a:bodyPr/>
          <a:lstStyle/>
          <a:p>
            <a:pPr lvl="0"/>
            <a:r>
              <a:rPr lang="en-US" altLang="zh-CN" sz="6600" kern="0" dirty="0"/>
              <a:t>Part 1</a:t>
            </a:r>
            <a:endParaRPr lang="zh-CN" altLang="en-US" sz="6600" kern="0" dirty="0"/>
          </a:p>
        </p:txBody>
      </p:sp>
      <p:sp>
        <p:nvSpPr>
          <p:cNvPr id="14" name="文本占位符 4">
            <a:extLst>
              <a:ext uri="{FF2B5EF4-FFF2-40B4-BE49-F238E27FC236}">
                <a16:creationId xmlns:a16="http://schemas.microsoft.com/office/drawing/2014/main" id="{03617857-825B-284B-8A39-F628E48CC0CE}"/>
              </a:ext>
            </a:extLst>
          </p:cNvPr>
          <p:cNvSpPr>
            <a:spLocks noGrp="1"/>
          </p:cNvSpPr>
          <p:nvPr>
            <p:ph type="body" sz="quarter" idx="12"/>
          </p:nvPr>
        </p:nvSpPr>
        <p:spPr>
          <a:xfrm>
            <a:off x="3280328" y="3276408"/>
            <a:ext cx="5537200" cy="1217769"/>
          </a:xfrm>
        </p:spPr>
        <p:txBody>
          <a:bodyPr/>
          <a:lstStyle/>
          <a:p>
            <a:r>
              <a:rPr lang="zh-CN" altLang="en-US" sz="4000" dirty="0"/>
              <a:t>隨機森林</a:t>
            </a:r>
            <a:r>
              <a:rPr lang="zh-TW" altLang="en-US" sz="4000" dirty="0"/>
              <a:t> </a:t>
            </a:r>
            <a:r>
              <a:rPr lang="en-US" altLang="zh-CN" sz="3200" dirty="0"/>
              <a:t>(</a:t>
            </a:r>
            <a:r>
              <a:rPr lang="zh-TW" altLang="en-US" sz="3200" dirty="0"/>
              <a:t>迴歸器</a:t>
            </a:r>
            <a:r>
              <a:rPr lang="en-US" altLang="zh-TW" sz="3200" dirty="0"/>
              <a:t>)</a:t>
            </a:r>
          </a:p>
          <a:p>
            <a:r>
              <a:rPr lang="zh-CN" altLang="en-US" sz="3200" kern="0" dirty="0"/>
              <a:t>觀念講解</a:t>
            </a:r>
          </a:p>
        </p:txBody>
      </p:sp>
    </p:spTree>
    <p:extLst>
      <p:ext uri="{BB962C8B-B14F-4D97-AF65-F5344CB8AC3E}">
        <p14:creationId xmlns:p14="http://schemas.microsoft.com/office/powerpoint/2010/main" val="174863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FFE675-43BC-8A4D-A956-B26FEAEC0132}"/>
              </a:ext>
            </a:extLst>
          </p:cNvPr>
          <p:cNvSpPr>
            <a:spLocks noGrp="1"/>
          </p:cNvSpPr>
          <p:nvPr>
            <p:ph type="body" sz="quarter" idx="10"/>
          </p:nvPr>
        </p:nvSpPr>
        <p:spPr/>
        <p:txBody>
          <a:bodyPr/>
          <a:lstStyle/>
          <a:p>
            <a:r>
              <a:rPr lang="zh-TW" altLang="en-US" dirty="0"/>
              <a:t>隨機森林</a:t>
            </a:r>
            <a:r>
              <a:rPr lang="en-US" altLang="zh-TW" dirty="0"/>
              <a:t>(</a:t>
            </a:r>
            <a:r>
              <a:rPr lang="zh-TW" altLang="en-US" dirty="0"/>
              <a:t>迴歸器</a:t>
            </a:r>
            <a:r>
              <a:rPr lang="en-US" altLang="zh-TW" dirty="0"/>
              <a:t>)</a:t>
            </a:r>
            <a:r>
              <a:rPr lang="zh-TW" altLang="en-US" dirty="0"/>
              <a:t>的生成方法</a:t>
            </a:r>
            <a:endParaRPr lang="en-TW" dirty="0"/>
          </a:p>
        </p:txBody>
      </p:sp>
      <p:sp>
        <p:nvSpPr>
          <p:cNvPr id="3" name="Rectangle 2">
            <a:extLst>
              <a:ext uri="{FF2B5EF4-FFF2-40B4-BE49-F238E27FC236}">
                <a16:creationId xmlns:a16="http://schemas.microsoft.com/office/drawing/2014/main" id="{99045C32-1B99-D640-8120-1F323FAFFB12}"/>
              </a:ext>
            </a:extLst>
          </p:cNvPr>
          <p:cNvSpPr/>
          <p:nvPr/>
        </p:nvSpPr>
        <p:spPr>
          <a:xfrm>
            <a:off x="510705" y="995070"/>
            <a:ext cx="6152853" cy="1884042"/>
          </a:xfrm>
          <a:prstGeom prst="rect">
            <a:avLst/>
          </a:prstGeom>
        </p:spPr>
        <p:txBody>
          <a:bodyPr wrap="square">
            <a:spAutoFit/>
          </a:bodyPr>
          <a:lstStyle/>
          <a:p>
            <a:pPr marL="342900" indent="-342900">
              <a:lnSpc>
                <a:spcPct val="150000"/>
              </a:lnSpc>
              <a:buFont typeface="+mj-lt"/>
              <a:buAutoNum type="arabicPeriod"/>
            </a:pPr>
            <a:r>
              <a:rPr lang="zh-TW" altLang="en-US" sz="2000" kern="0" dirty="0">
                <a:solidFill>
                  <a:srgbClr val="595959"/>
                </a:solidFill>
                <a:cs typeface="Arial"/>
              </a:rPr>
              <a:t>從訓練集中抽取</a:t>
            </a:r>
            <a:r>
              <a:rPr lang="en-US" altLang="zh-TW" sz="2000" kern="0" dirty="0">
                <a:solidFill>
                  <a:srgbClr val="595959"/>
                </a:solidFill>
                <a:cs typeface="Arial"/>
              </a:rPr>
              <a:t>n’ </a:t>
            </a:r>
            <a:r>
              <a:rPr lang="zh-TW" altLang="en-US" sz="2000" kern="0" dirty="0">
                <a:solidFill>
                  <a:srgbClr val="595959"/>
                </a:solidFill>
                <a:cs typeface="Arial"/>
              </a:rPr>
              <a:t>筆資料出來</a:t>
            </a:r>
            <a:endParaRPr lang="en-US" altLang="zh-TW" sz="2000" kern="0" dirty="0">
              <a:solidFill>
                <a:srgbClr val="595959"/>
              </a:solidFill>
              <a:cs typeface="Arial"/>
            </a:endParaRPr>
          </a:p>
          <a:p>
            <a:pPr marL="342900" indent="-342900">
              <a:lnSpc>
                <a:spcPct val="150000"/>
              </a:lnSpc>
              <a:buFont typeface="+mj-lt"/>
              <a:buAutoNum type="arabicPeriod"/>
            </a:pPr>
            <a:r>
              <a:rPr lang="en-US" altLang="zh-TW" sz="2000" kern="0" dirty="0">
                <a:solidFill>
                  <a:srgbClr val="595959"/>
                </a:solidFill>
                <a:cs typeface="Arial"/>
              </a:rPr>
              <a:t>n’ </a:t>
            </a:r>
            <a:r>
              <a:rPr lang="zh-TW" altLang="en-US" sz="2000" kern="0" dirty="0">
                <a:solidFill>
                  <a:srgbClr val="595959"/>
                </a:solidFill>
                <a:cs typeface="Arial"/>
              </a:rPr>
              <a:t>筆資料隨機挑選</a:t>
            </a:r>
            <a:r>
              <a:rPr lang="en-US" altLang="zh-TW" sz="2000" kern="0" dirty="0">
                <a:solidFill>
                  <a:srgbClr val="595959"/>
                </a:solidFill>
                <a:cs typeface="Arial"/>
              </a:rPr>
              <a:t> k </a:t>
            </a:r>
            <a:r>
              <a:rPr lang="zh-TW" altLang="en-US" sz="2000" kern="0" dirty="0">
                <a:solidFill>
                  <a:srgbClr val="595959"/>
                </a:solidFill>
                <a:cs typeface="Arial"/>
              </a:rPr>
              <a:t>個特徵做樣本</a:t>
            </a:r>
            <a:endParaRPr lang="en-US" altLang="zh-TW" sz="2000" kern="0" dirty="0">
              <a:solidFill>
                <a:srgbClr val="595959"/>
              </a:solidFill>
              <a:cs typeface="Arial"/>
            </a:endParaRPr>
          </a:p>
          <a:p>
            <a:pPr marL="342900" indent="-342900">
              <a:lnSpc>
                <a:spcPct val="150000"/>
              </a:lnSpc>
              <a:buFont typeface="+mj-lt"/>
              <a:buAutoNum type="arabicPeriod"/>
            </a:pPr>
            <a:r>
              <a:rPr lang="zh-TW" altLang="en-US" sz="2000" kern="0" dirty="0">
                <a:solidFill>
                  <a:srgbClr val="595959"/>
                </a:solidFill>
                <a:cs typeface="Arial"/>
              </a:rPr>
              <a:t>重複</a:t>
            </a:r>
            <a:r>
              <a:rPr lang="en-US" sz="2000" kern="0" dirty="0">
                <a:solidFill>
                  <a:srgbClr val="595959"/>
                </a:solidFill>
                <a:cs typeface="Arial"/>
              </a:rPr>
              <a:t>m</a:t>
            </a:r>
            <a:r>
              <a:rPr lang="zh-TW" altLang="en-US" sz="2000" kern="0" dirty="0">
                <a:solidFill>
                  <a:srgbClr val="595959"/>
                </a:solidFill>
                <a:cs typeface="Arial"/>
              </a:rPr>
              <a:t>次，產生</a:t>
            </a:r>
            <a:r>
              <a:rPr lang="en-US" sz="2000" kern="0" dirty="0">
                <a:solidFill>
                  <a:srgbClr val="595959"/>
                </a:solidFill>
                <a:cs typeface="Arial"/>
              </a:rPr>
              <a:t>m</a:t>
            </a:r>
            <a:r>
              <a:rPr lang="zh-TW" altLang="en-US" sz="2000" kern="0" dirty="0">
                <a:solidFill>
                  <a:srgbClr val="595959"/>
                </a:solidFill>
                <a:cs typeface="Arial"/>
              </a:rPr>
              <a:t>棵決策樹</a:t>
            </a:r>
            <a:endParaRPr lang="en-US" altLang="zh-TW" sz="2000" kern="0" dirty="0">
              <a:solidFill>
                <a:srgbClr val="595959"/>
              </a:solidFill>
              <a:cs typeface="Arial"/>
            </a:endParaRPr>
          </a:p>
          <a:p>
            <a:pPr marL="342900" indent="-342900">
              <a:lnSpc>
                <a:spcPct val="150000"/>
              </a:lnSpc>
              <a:buFont typeface="+mj-lt"/>
              <a:buAutoNum type="arabicPeriod"/>
            </a:pPr>
            <a:r>
              <a:rPr lang="zh-TW" altLang="en-US" sz="2000" kern="0" dirty="0">
                <a:solidFill>
                  <a:srgbClr val="595959"/>
                </a:solidFill>
                <a:cs typeface="Arial"/>
              </a:rPr>
              <a:t>平均機制進行預測</a:t>
            </a:r>
            <a:endParaRPr lang="en-TW" sz="2000" kern="0" dirty="0">
              <a:solidFill>
                <a:srgbClr val="595959"/>
              </a:solidFill>
              <a:cs typeface="Arial"/>
            </a:endParaRPr>
          </a:p>
        </p:txBody>
      </p:sp>
      <p:pic>
        <p:nvPicPr>
          <p:cNvPr id="5" name="Picture 4">
            <a:extLst>
              <a:ext uri="{FF2B5EF4-FFF2-40B4-BE49-F238E27FC236}">
                <a16:creationId xmlns:a16="http://schemas.microsoft.com/office/drawing/2014/main" id="{CFA46E8F-4102-7D46-BBF4-8A74CAFF6A73}"/>
              </a:ext>
            </a:extLst>
          </p:cNvPr>
          <p:cNvPicPr>
            <a:picLocks noChangeAspect="1"/>
          </p:cNvPicPr>
          <p:nvPr/>
        </p:nvPicPr>
        <p:blipFill>
          <a:blip r:embed="rId3"/>
          <a:stretch>
            <a:fillRect/>
          </a:stretch>
        </p:blipFill>
        <p:spPr>
          <a:xfrm>
            <a:off x="4529683" y="3075461"/>
            <a:ext cx="6260237" cy="1538632"/>
          </a:xfrm>
          <a:prstGeom prst="rect">
            <a:avLst/>
          </a:prstGeom>
        </p:spPr>
      </p:pic>
      <p:cxnSp>
        <p:nvCxnSpPr>
          <p:cNvPr id="6" name="Elbow Connector 5">
            <a:extLst>
              <a:ext uri="{FF2B5EF4-FFF2-40B4-BE49-F238E27FC236}">
                <a16:creationId xmlns:a16="http://schemas.microsoft.com/office/drawing/2014/main" id="{3E07EE82-78B3-E54F-8248-A258EF03BBC3}"/>
              </a:ext>
            </a:extLst>
          </p:cNvPr>
          <p:cNvCxnSpPr>
            <a:cxnSpLocks/>
            <a:endCxn id="7" idx="0"/>
          </p:cNvCxnSpPr>
          <p:nvPr/>
        </p:nvCxnSpPr>
        <p:spPr>
          <a:xfrm rot="16200000" flipH="1">
            <a:off x="6069057" y="3793778"/>
            <a:ext cx="730386" cy="2505300"/>
          </a:xfrm>
          <a:prstGeom prst="bentConnector3">
            <a:avLst>
              <a:gd name="adj1" fmla="val 50000"/>
            </a:avLst>
          </a:prstGeom>
          <a:ln w="9525">
            <a:prstDash val="solid"/>
            <a:tailEnd type="triangle"/>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F0DB60A3-DFD1-FB45-86F3-ADD9F13305E5}"/>
              </a:ext>
            </a:extLst>
          </p:cNvPr>
          <p:cNvSpPr/>
          <p:nvPr/>
        </p:nvSpPr>
        <p:spPr>
          <a:xfrm>
            <a:off x="6943188" y="5411621"/>
            <a:ext cx="1487424" cy="43891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TW" sz="1600" dirty="0">
                <a:latin typeface="微软雅黑" panose="020B0503020204020204" pitchFamily="34" charset="-122"/>
                <a:ea typeface="微软雅黑" panose="020B0503020204020204" pitchFamily="34" charset="-122"/>
              </a:rPr>
              <a:t>平均</a:t>
            </a:r>
          </a:p>
        </p:txBody>
      </p:sp>
      <p:cxnSp>
        <p:nvCxnSpPr>
          <p:cNvPr id="22" name="Elbow Connector 21">
            <a:extLst>
              <a:ext uri="{FF2B5EF4-FFF2-40B4-BE49-F238E27FC236}">
                <a16:creationId xmlns:a16="http://schemas.microsoft.com/office/drawing/2014/main" id="{F8391965-7C66-904A-A8C1-572A4C0D288F}"/>
              </a:ext>
            </a:extLst>
          </p:cNvPr>
          <p:cNvCxnSpPr>
            <a:cxnSpLocks/>
            <a:endCxn id="7" idx="0"/>
          </p:cNvCxnSpPr>
          <p:nvPr/>
        </p:nvCxnSpPr>
        <p:spPr>
          <a:xfrm rot="16200000" flipH="1">
            <a:off x="6690809" y="4415530"/>
            <a:ext cx="730388" cy="1261793"/>
          </a:xfrm>
          <a:prstGeom prst="bentConnector3">
            <a:avLst>
              <a:gd name="adj1" fmla="val 50000"/>
            </a:avLst>
          </a:prstGeom>
          <a:ln w="9525">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D4606432-43EF-734A-BB0F-543B2E7E6A77}"/>
              </a:ext>
            </a:extLst>
          </p:cNvPr>
          <p:cNvCxnSpPr>
            <a:cxnSpLocks/>
            <a:endCxn id="7" idx="0"/>
          </p:cNvCxnSpPr>
          <p:nvPr/>
        </p:nvCxnSpPr>
        <p:spPr>
          <a:xfrm rot="5400000">
            <a:off x="7321707" y="5046427"/>
            <a:ext cx="730388" cy="1"/>
          </a:xfrm>
          <a:prstGeom prst="bentConnector3">
            <a:avLst>
              <a:gd name="adj1" fmla="val 50000"/>
            </a:avLst>
          </a:prstGeom>
          <a:ln w="9525">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12F41D65-644A-894E-91FA-C592A973598D}"/>
              </a:ext>
            </a:extLst>
          </p:cNvPr>
          <p:cNvCxnSpPr>
            <a:cxnSpLocks/>
            <a:endCxn id="7" idx="0"/>
          </p:cNvCxnSpPr>
          <p:nvPr/>
        </p:nvCxnSpPr>
        <p:spPr>
          <a:xfrm rot="5400000">
            <a:off x="7952604" y="4415530"/>
            <a:ext cx="730388" cy="1261795"/>
          </a:xfrm>
          <a:prstGeom prst="bentConnector3">
            <a:avLst>
              <a:gd name="adj1" fmla="val 50000"/>
            </a:avLst>
          </a:prstGeom>
          <a:ln w="9525">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FED4CF8D-F292-E342-90CF-0A603C61BBDA}"/>
              </a:ext>
            </a:extLst>
          </p:cNvPr>
          <p:cNvCxnSpPr>
            <a:cxnSpLocks/>
            <a:endCxn id="7" idx="0"/>
          </p:cNvCxnSpPr>
          <p:nvPr/>
        </p:nvCxnSpPr>
        <p:spPr>
          <a:xfrm rot="5400000">
            <a:off x="8573138" y="3795720"/>
            <a:ext cx="729663" cy="2502138"/>
          </a:xfrm>
          <a:prstGeom prst="bentConnector3">
            <a:avLst>
              <a:gd name="adj1" fmla="val 50000"/>
            </a:avLst>
          </a:prstGeom>
          <a:ln w="9525">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A7400396-9481-824E-B9BA-4B5D43482CA8}"/>
              </a:ext>
            </a:extLst>
          </p:cNvPr>
          <p:cNvCxnSpPr>
            <a:cxnSpLocks/>
            <a:endCxn id="7" idx="0"/>
          </p:cNvCxnSpPr>
          <p:nvPr/>
        </p:nvCxnSpPr>
        <p:spPr>
          <a:xfrm rot="5400000">
            <a:off x="9121493" y="3246641"/>
            <a:ext cx="730388" cy="3599573"/>
          </a:xfrm>
          <a:prstGeom prst="bentConnector3">
            <a:avLst>
              <a:gd name="adj1" fmla="val 50000"/>
            </a:avLst>
          </a:prstGeom>
          <a:ln w="9525">
            <a:prstDash val="solid"/>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92F09DAA-E706-354A-9814-58EED588EA69}"/>
              </a:ext>
            </a:extLst>
          </p:cNvPr>
          <p:cNvSpPr/>
          <p:nvPr/>
        </p:nvSpPr>
        <p:spPr>
          <a:xfrm>
            <a:off x="10963308" y="3840710"/>
            <a:ext cx="505267" cy="369332"/>
          </a:xfrm>
          <a:prstGeom prst="rect">
            <a:avLst/>
          </a:prstGeom>
        </p:spPr>
        <p:txBody>
          <a:bodyPr wrap="none">
            <a:spAutoFit/>
          </a:bodyPr>
          <a:lstStyle/>
          <a:p>
            <a:r>
              <a:rPr lang="en-TW" dirty="0">
                <a:solidFill>
                  <a:schemeClr val="accent3">
                    <a:lumMod val="25000"/>
                  </a:schemeClr>
                </a:solidFill>
              </a:rPr>
              <a:t>. . .</a:t>
            </a:r>
          </a:p>
        </p:txBody>
      </p:sp>
    </p:spTree>
    <p:extLst>
      <p:ext uri="{BB962C8B-B14F-4D97-AF65-F5344CB8AC3E}">
        <p14:creationId xmlns:p14="http://schemas.microsoft.com/office/powerpoint/2010/main" val="3214611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BF5863-A752-BB4D-ADDC-6EF823075404}"/>
              </a:ext>
            </a:extLst>
          </p:cNvPr>
          <p:cNvSpPr>
            <a:spLocks noGrp="1"/>
          </p:cNvSpPr>
          <p:nvPr>
            <p:ph type="body" sz="quarter" idx="10"/>
          </p:nvPr>
        </p:nvSpPr>
        <p:spPr/>
        <p:txBody>
          <a:bodyPr/>
          <a:lstStyle/>
          <a:p>
            <a:r>
              <a:rPr lang="zh-TW" altLang="en-US" dirty="0"/>
              <a:t>隨機森林中的隨機？</a:t>
            </a:r>
            <a:endParaRPr lang="en-TW" dirty="0"/>
          </a:p>
        </p:txBody>
      </p:sp>
      <p:sp>
        <p:nvSpPr>
          <p:cNvPr id="3" name="Rectangle 2">
            <a:extLst>
              <a:ext uri="{FF2B5EF4-FFF2-40B4-BE49-F238E27FC236}">
                <a16:creationId xmlns:a16="http://schemas.microsoft.com/office/drawing/2014/main" id="{8BDD51CD-7CD0-A646-87E1-D4337973182F}"/>
              </a:ext>
            </a:extLst>
          </p:cNvPr>
          <p:cNvSpPr/>
          <p:nvPr/>
        </p:nvSpPr>
        <p:spPr>
          <a:xfrm>
            <a:off x="992875" y="1196078"/>
            <a:ext cx="4339650" cy="369332"/>
          </a:xfrm>
          <a:prstGeom prst="rect">
            <a:avLst/>
          </a:prstGeom>
        </p:spPr>
        <p:txBody>
          <a:bodyPr wrap="none">
            <a:spAutoFit/>
          </a:bodyPr>
          <a:lstStyle/>
          <a:p>
            <a:r>
              <a:rPr lang="zh-TW" altLang="en-US" dirty="0">
                <a:solidFill>
                  <a:srgbClr val="666666"/>
                </a:solidFill>
                <a:latin typeface="Source Sans Pro" panose="020B0503030403020204" pitchFamily="34" charset="0"/>
              </a:rPr>
              <a:t>隨機森林中的隨機有兩種方面可以解釋：</a:t>
            </a:r>
            <a:endParaRPr lang="en-TW" dirty="0"/>
          </a:p>
        </p:txBody>
      </p:sp>
      <p:sp>
        <p:nvSpPr>
          <p:cNvPr id="4" name="Rectangle 3">
            <a:extLst>
              <a:ext uri="{FF2B5EF4-FFF2-40B4-BE49-F238E27FC236}">
                <a16:creationId xmlns:a16="http://schemas.microsoft.com/office/drawing/2014/main" id="{4C524596-99CF-624D-B82E-9CFAEE7F83C9}"/>
              </a:ext>
            </a:extLst>
          </p:cNvPr>
          <p:cNvSpPr/>
          <p:nvPr/>
        </p:nvSpPr>
        <p:spPr>
          <a:xfrm>
            <a:off x="992875" y="2134862"/>
            <a:ext cx="8186857" cy="369332"/>
          </a:xfrm>
          <a:prstGeom prst="rect">
            <a:avLst/>
          </a:prstGeom>
        </p:spPr>
        <p:txBody>
          <a:bodyPr wrap="none">
            <a:spAutoFit/>
          </a:bodyPr>
          <a:lstStyle/>
          <a:p>
            <a:r>
              <a:rPr lang="en-US" altLang="zh-TW" b="1" dirty="0">
                <a:solidFill>
                  <a:srgbClr val="666666"/>
                </a:solidFill>
                <a:latin typeface="Source Sans Pro" panose="020B0503030403020204" pitchFamily="34" charset="0"/>
              </a:rPr>
              <a:t>1. </a:t>
            </a:r>
            <a:r>
              <a:rPr lang="zh-TW" altLang="en-US" b="1" dirty="0">
                <a:solidFill>
                  <a:srgbClr val="666666"/>
                </a:solidFill>
                <a:latin typeface="Source Sans Pro" panose="020B0503030403020204" pitchFamily="34" charset="0"/>
              </a:rPr>
              <a:t>隨機取樣</a:t>
            </a:r>
            <a:r>
              <a:rPr lang="en-US" altLang="zh-TW" b="1" dirty="0">
                <a:solidFill>
                  <a:srgbClr val="666666"/>
                </a:solidFill>
                <a:latin typeface="Source Sans Pro" panose="020B0503030403020204" pitchFamily="34" charset="0"/>
              </a:rPr>
              <a:t>:   </a:t>
            </a:r>
            <a:r>
              <a:rPr lang="zh-TW" altLang="en-US" dirty="0">
                <a:solidFill>
                  <a:srgbClr val="666666"/>
                </a:solidFill>
                <a:latin typeface="Source Sans Pro" panose="020B0503030403020204" pitchFamily="34" charset="0"/>
              </a:rPr>
              <a:t>從訓練集中抽取</a:t>
            </a:r>
            <a:r>
              <a:rPr lang="en-US" altLang="zh-TW" dirty="0">
                <a:solidFill>
                  <a:srgbClr val="666666"/>
                </a:solidFill>
                <a:latin typeface="Source Sans Pro" panose="020B0503030403020204" pitchFamily="34" charset="0"/>
              </a:rPr>
              <a:t>n’</a:t>
            </a:r>
            <a:r>
              <a:rPr lang="zh-TW" altLang="en-US" dirty="0">
                <a:solidFill>
                  <a:srgbClr val="666666"/>
                </a:solidFill>
                <a:latin typeface="Source Sans Pro" panose="020B0503030403020204" pitchFamily="34" charset="0"/>
              </a:rPr>
              <a:t>筆資料出來，這</a:t>
            </a:r>
            <a:r>
              <a:rPr lang="en-US" altLang="zh-TW" dirty="0">
                <a:solidFill>
                  <a:srgbClr val="666666"/>
                </a:solidFill>
                <a:latin typeface="Source Sans Pro" panose="020B0503030403020204" pitchFamily="34" charset="0"/>
              </a:rPr>
              <a:t>n’</a:t>
            </a:r>
            <a:r>
              <a:rPr lang="zh-TW" altLang="en-US" dirty="0">
                <a:solidFill>
                  <a:srgbClr val="666666"/>
                </a:solidFill>
                <a:latin typeface="Source Sans Pro" panose="020B0503030403020204" pitchFamily="34" charset="0"/>
              </a:rPr>
              <a:t>筆資料是可以被重複抽取的。</a:t>
            </a:r>
            <a:endParaRPr lang="en-TW" dirty="0"/>
          </a:p>
        </p:txBody>
      </p:sp>
      <p:sp>
        <p:nvSpPr>
          <p:cNvPr id="5" name="Rounded Rectangle 4">
            <a:extLst>
              <a:ext uri="{FF2B5EF4-FFF2-40B4-BE49-F238E27FC236}">
                <a16:creationId xmlns:a16="http://schemas.microsoft.com/office/drawing/2014/main" id="{535331EF-3029-5648-8308-C38442210DB5}"/>
              </a:ext>
            </a:extLst>
          </p:cNvPr>
          <p:cNvSpPr/>
          <p:nvPr/>
        </p:nvSpPr>
        <p:spPr>
          <a:xfrm>
            <a:off x="9558528" y="2134862"/>
            <a:ext cx="902208" cy="39928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sz="1200" dirty="0">
                <a:solidFill>
                  <a:schemeClr val="bg1"/>
                </a:solidFill>
              </a:rPr>
              <a:t>Bootstrap</a:t>
            </a:r>
            <a:endParaRPr lang="en-TW" sz="1200" dirty="0">
              <a:solidFill>
                <a:schemeClr val="bg1"/>
              </a:solidFill>
              <a:latin typeface="微软雅黑" panose="020B0503020204020204" pitchFamily="34" charset="-122"/>
              <a:ea typeface="微软雅黑" panose="020B0503020204020204" pitchFamily="34" charset="-122"/>
            </a:endParaRPr>
          </a:p>
        </p:txBody>
      </p:sp>
      <p:sp>
        <p:nvSpPr>
          <p:cNvPr id="7" name="Rectangle 6">
            <a:extLst>
              <a:ext uri="{FF2B5EF4-FFF2-40B4-BE49-F238E27FC236}">
                <a16:creationId xmlns:a16="http://schemas.microsoft.com/office/drawing/2014/main" id="{3CFBC8E8-706E-2340-BF1D-E7228C8052FD}"/>
              </a:ext>
            </a:extLst>
          </p:cNvPr>
          <p:cNvSpPr/>
          <p:nvPr/>
        </p:nvSpPr>
        <p:spPr>
          <a:xfrm>
            <a:off x="992875" y="2915755"/>
            <a:ext cx="5684569" cy="923330"/>
          </a:xfrm>
          <a:prstGeom prst="rect">
            <a:avLst/>
          </a:prstGeom>
        </p:spPr>
        <p:txBody>
          <a:bodyPr wrap="none">
            <a:spAutoFit/>
          </a:bodyPr>
          <a:lstStyle/>
          <a:p>
            <a:r>
              <a:rPr lang="en-US" altLang="zh-TW" b="1" dirty="0">
                <a:solidFill>
                  <a:srgbClr val="666666"/>
                </a:solidFill>
                <a:latin typeface="Source Sans Pro" panose="020B0503030403020204" pitchFamily="34" charset="0"/>
              </a:rPr>
              <a:t>2. </a:t>
            </a:r>
            <a:r>
              <a:rPr lang="zh-TW" altLang="en-US" b="1" dirty="0">
                <a:solidFill>
                  <a:srgbClr val="666666"/>
                </a:solidFill>
                <a:latin typeface="Source Sans Pro" panose="020B0503030403020204" pitchFamily="34" charset="0"/>
              </a:rPr>
              <a:t>隨機特徵選取</a:t>
            </a:r>
            <a:r>
              <a:rPr lang="en-US" altLang="zh-TW" b="1" dirty="0">
                <a:solidFill>
                  <a:srgbClr val="666666"/>
                </a:solidFill>
                <a:latin typeface="Source Sans Pro" panose="020B0503030403020204" pitchFamily="34" charset="0"/>
              </a:rPr>
              <a:t>:   </a:t>
            </a:r>
            <a:r>
              <a:rPr lang="en-US" altLang="zh-TW" dirty="0">
                <a:solidFill>
                  <a:srgbClr val="666666"/>
                </a:solidFill>
                <a:latin typeface="Source Sans Pro" panose="020B0503030403020204" pitchFamily="34" charset="0"/>
              </a:rPr>
              <a:t>n’ </a:t>
            </a:r>
            <a:r>
              <a:rPr lang="zh-TW" altLang="en-US" dirty="0">
                <a:solidFill>
                  <a:srgbClr val="666666"/>
                </a:solidFill>
                <a:latin typeface="Source Sans Pro" panose="020B0503030403020204" pitchFamily="34" charset="0"/>
              </a:rPr>
              <a:t>筆資料隨機挑選 </a:t>
            </a:r>
            <a:r>
              <a:rPr lang="en-US" altLang="zh-TW" dirty="0">
                <a:solidFill>
                  <a:srgbClr val="666666"/>
                </a:solidFill>
                <a:latin typeface="Source Sans Pro" panose="020B0503030403020204" pitchFamily="34" charset="0"/>
              </a:rPr>
              <a:t>k </a:t>
            </a:r>
            <a:r>
              <a:rPr lang="zh-TW" altLang="en-US" dirty="0">
                <a:solidFill>
                  <a:srgbClr val="666666"/>
                </a:solidFill>
                <a:latin typeface="Source Sans Pro" panose="020B0503030403020204" pitchFamily="34" charset="0"/>
              </a:rPr>
              <a:t>個特徵做樣本。</a:t>
            </a:r>
          </a:p>
          <a:p>
            <a:endParaRPr lang="zh-TW" altLang="en-US" dirty="0">
              <a:solidFill>
                <a:srgbClr val="666666"/>
              </a:solidFill>
              <a:latin typeface="Source Sans Pro" panose="020B0503030403020204" pitchFamily="34" charset="0"/>
            </a:endParaRPr>
          </a:p>
          <a:p>
            <a:endParaRPr lang="en-TW" dirty="0"/>
          </a:p>
        </p:txBody>
      </p:sp>
      <p:sp>
        <p:nvSpPr>
          <p:cNvPr id="8" name="Rectangle 7">
            <a:extLst>
              <a:ext uri="{FF2B5EF4-FFF2-40B4-BE49-F238E27FC236}">
                <a16:creationId xmlns:a16="http://schemas.microsoft.com/office/drawing/2014/main" id="{88AE3B3A-033C-244A-89FE-9B4DD41354BD}"/>
              </a:ext>
            </a:extLst>
          </p:cNvPr>
          <p:cNvSpPr/>
          <p:nvPr/>
        </p:nvSpPr>
        <p:spPr>
          <a:xfrm>
            <a:off x="1108964" y="4150226"/>
            <a:ext cx="5568480" cy="714382"/>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9" name="Rectangle 8">
            <a:extLst>
              <a:ext uri="{FF2B5EF4-FFF2-40B4-BE49-F238E27FC236}">
                <a16:creationId xmlns:a16="http://schemas.microsoft.com/office/drawing/2014/main" id="{C095501B-C7EA-CB44-BBD7-8DE117227DB8}"/>
              </a:ext>
            </a:extLst>
          </p:cNvPr>
          <p:cNvSpPr/>
          <p:nvPr/>
        </p:nvSpPr>
        <p:spPr>
          <a:xfrm>
            <a:off x="1871861" y="4305251"/>
            <a:ext cx="4626476" cy="369332"/>
          </a:xfrm>
          <a:prstGeom prst="rect">
            <a:avLst/>
          </a:prstGeom>
        </p:spPr>
        <p:txBody>
          <a:bodyPr wrap="square">
            <a:spAutoFit/>
          </a:bodyPr>
          <a:lstStyle/>
          <a:p>
            <a:pPr lvl="0" defTabSz="914400">
              <a:defRPr/>
            </a:pPr>
            <a:r>
              <a:rPr lang="en-TW" dirty="0"/>
              <a:t>在 sklearn 中，</a:t>
            </a:r>
            <a:r>
              <a:rPr lang="zh-TW" altLang="en-US" dirty="0"/>
              <a:t>最多隨機選取 𝑙 𝑜𝑔</a:t>
            </a:r>
            <a:r>
              <a:rPr lang="en-US" altLang="zh-TW" baseline="-25000" dirty="0"/>
              <a:t>2</a:t>
            </a:r>
            <a:r>
              <a:rPr lang="en-US" altLang="zh-TW" dirty="0"/>
              <a:t>𝑁</a:t>
            </a:r>
            <a:r>
              <a:rPr lang="zh-TW" altLang="en-US" dirty="0"/>
              <a:t> 個特徵</a:t>
            </a:r>
            <a:endParaRPr lang="en-TW" dirty="0"/>
          </a:p>
        </p:txBody>
      </p:sp>
      <p:pic>
        <p:nvPicPr>
          <p:cNvPr id="10" name="Graphic 9">
            <a:extLst>
              <a:ext uri="{FF2B5EF4-FFF2-40B4-BE49-F238E27FC236}">
                <a16:creationId xmlns:a16="http://schemas.microsoft.com/office/drawing/2014/main" id="{68BBC383-F8FC-5D48-8C30-D10073F97F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1772" y="4253865"/>
            <a:ext cx="495300" cy="495300"/>
          </a:xfrm>
          <a:prstGeom prst="rect">
            <a:avLst/>
          </a:prstGeom>
        </p:spPr>
      </p:pic>
    </p:spTree>
    <p:extLst>
      <p:ext uri="{BB962C8B-B14F-4D97-AF65-F5344CB8AC3E}">
        <p14:creationId xmlns:p14="http://schemas.microsoft.com/office/powerpoint/2010/main" val="2312082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C0EE509-15DA-DC46-A3EC-4B5BBC3EAF1D}"/>
              </a:ext>
            </a:extLst>
          </p:cNvPr>
          <p:cNvSpPr>
            <a:spLocks noGrp="1"/>
          </p:cNvSpPr>
          <p:nvPr>
            <p:ph type="body" sz="quarter" idx="10"/>
          </p:nvPr>
        </p:nvSpPr>
        <p:spPr>
          <a:xfrm>
            <a:off x="992875" y="245402"/>
            <a:ext cx="9315782" cy="590931"/>
          </a:xfrm>
        </p:spPr>
        <p:txBody>
          <a:bodyPr/>
          <a:lstStyle/>
          <a:p>
            <a:r>
              <a:rPr lang="zh-TW" altLang="en-US" dirty="0"/>
              <a:t>樹越多模型越複雜</a:t>
            </a:r>
          </a:p>
        </p:txBody>
      </p:sp>
      <p:sp>
        <p:nvSpPr>
          <p:cNvPr id="3" name="Rectangle 2">
            <a:extLst>
              <a:ext uri="{FF2B5EF4-FFF2-40B4-BE49-F238E27FC236}">
                <a16:creationId xmlns:a16="http://schemas.microsoft.com/office/drawing/2014/main" id="{BFDED6E1-05E0-F64A-AC51-02F4E73E16E6}"/>
              </a:ext>
            </a:extLst>
          </p:cNvPr>
          <p:cNvSpPr/>
          <p:nvPr/>
        </p:nvSpPr>
        <p:spPr>
          <a:xfrm>
            <a:off x="585216" y="996619"/>
            <a:ext cx="8583168" cy="400110"/>
          </a:xfrm>
          <a:prstGeom prst="rect">
            <a:avLst/>
          </a:prstGeom>
        </p:spPr>
        <p:txBody>
          <a:bodyPr wrap="square">
            <a:spAutoFit/>
          </a:bodyPr>
          <a:lstStyle/>
          <a:p>
            <a:r>
              <a:rPr lang="en-US" sz="2000" dirty="0" err="1">
                <a:solidFill>
                  <a:schemeClr val="tx1">
                    <a:lumMod val="75000"/>
                    <a:lumOff val="25000"/>
                  </a:schemeClr>
                </a:solidFill>
                <a:latin typeface="+mn-ea"/>
              </a:rPr>
              <a:t>n_estimators</a:t>
            </a:r>
            <a:r>
              <a:rPr lang="zh-TW" altLang="en-US" sz="2000" dirty="0">
                <a:solidFill>
                  <a:schemeClr val="tx1">
                    <a:lumMod val="75000"/>
                    <a:lumOff val="25000"/>
                  </a:schemeClr>
                </a:solidFill>
                <a:latin typeface="+mn-ea"/>
              </a:rPr>
              <a:t> 太小，容易欠擬合，</a:t>
            </a:r>
            <a:r>
              <a:rPr lang="en-US" sz="2000" dirty="0" err="1">
                <a:solidFill>
                  <a:schemeClr val="tx1">
                    <a:lumMod val="75000"/>
                    <a:lumOff val="25000"/>
                  </a:schemeClr>
                </a:solidFill>
                <a:latin typeface="+mn-ea"/>
              </a:rPr>
              <a:t>n_estimators</a:t>
            </a:r>
            <a:r>
              <a:rPr lang="zh-TW" altLang="en-US" sz="2000" dirty="0">
                <a:solidFill>
                  <a:schemeClr val="tx1">
                    <a:lumMod val="75000"/>
                    <a:lumOff val="25000"/>
                  </a:schemeClr>
                </a:solidFill>
                <a:latin typeface="+mn-ea"/>
              </a:rPr>
              <a:t> 太大，計算量會變久。</a:t>
            </a:r>
            <a:endParaRPr lang="en-TW" sz="2000" dirty="0">
              <a:solidFill>
                <a:schemeClr val="tx1">
                  <a:lumMod val="75000"/>
                  <a:lumOff val="25000"/>
                </a:schemeClr>
              </a:solidFill>
              <a:latin typeface="+mn-ea"/>
            </a:endParaRPr>
          </a:p>
        </p:txBody>
      </p:sp>
      <p:pic>
        <p:nvPicPr>
          <p:cNvPr id="5" name="Picture 4">
            <a:extLst>
              <a:ext uri="{FF2B5EF4-FFF2-40B4-BE49-F238E27FC236}">
                <a16:creationId xmlns:a16="http://schemas.microsoft.com/office/drawing/2014/main" id="{2B9BF303-9859-0643-9D5A-85D882A0850B}"/>
              </a:ext>
            </a:extLst>
          </p:cNvPr>
          <p:cNvPicPr>
            <a:picLocks noChangeAspect="1"/>
          </p:cNvPicPr>
          <p:nvPr/>
        </p:nvPicPr>
        <p:blipFill>
          <a:blip r:embed="rId2"/>
          <a:stretch>
            <a:fillRect/>
          </a:stretch>
        </p:blipFill>
        <p:spPr>
          <a:xfrm>
            <a:off x="1731264" y="1601173"/>
            <a:ext cx="3463798" cy="2330867"/>
          </a:xfrm>
          <a:prstGeom prst="rect">
            <a:avLst/>
          </a:prstGeom>
        </p:spPr>
      </p:pic>
      <p:pic>
        <p:nvPicPr>
          <p:cNvPr id="7" name="Picture 6">
            <a:extLst>
              <a:ext uri="{FF2B5EF4-FFF2-40B4-BE49-F238E27FC236}">
                <a16:creationId xmlns:a16="http://schemas.microsoft.com/office/drawing/2014/main" id="{147ACF91-8CC6-5449-869D-2EC80C5DFBBD}"/>
              </a:ext>
            </a:extLst>
          </p:cNvPr>
          <p:cNvPicPr>
            <a:picLocks noChangeAspect="1"/>
          </p:cNvPicPr>
          <p:nvPr/>
        </p:nvPicPr>
        <p:blipFill>
          <a:blip r:embed="rId3"/>
          <a:stretch>
            <a:fillRect/>
          </a:stretch>
        </p:blipFill>
        <p:spPr>
          <a:xfrm>
            <a:off x="5704586" y="1564597"/>
            <a:ext cx="3463798" cy="2330867"/>
          </a:xfrm>
          <a:prstGeom prst="rect">
            <a:avLst/>
          </a:prstGeom>
        </p:spPr>
      </p:pic>
      <p:pic>
        <p:nvPicPr>
          <p:cNvPr id="9" name="Picture 8">
            <a:extLst>
              <a:ext uri="{FF2B5EF4-FFF2-40B4-BE49-F238E27FC236}">
                <a16:creationId xmlns:a16="http://schemas.microsoft.com/office/drawing/2014/main" id="{EBD4CCAB-5060-2246-AA20-113E638DF2F9}"/>
              </a:ext>
            </a:extLst>
          </p:cNvPr>
          <p:cNvPicPr>
            <a:picLocks noChangeAspect="1"/>
          </p:cNvPicPr>
          <p:nvPr/>
        </p:nvPicPr>
        <p:blipFill>
          <a:blip r:embed="rId4"/>
          <a:stretch>
            <a:fillRect/>
          </a:stretch>
        </p:blipFill>
        <p:spPr>
          <a:xfrm>
            <a:off x="1731264" y="3993000"/>
            <a:ext cx="3367829" cy="2343640"/>
          </a:xfrm>
          <a:prstGeom prst="rect">
            <a:avLst/>
          </a:prstGeom>
        </p:spPr>
      </p:pic>
      <p:pic>
        <p:nvPicPr>
          <p:cNvPr id="11" name="Picture 10">
            <a:extLst>
              <a:ext uri="{FF2B5EF4-FFF2-40B4-BE49-F238E27FC236}">
                <a16:creationId xmlns:a16="http://schemas.microsoft.com/office/drawing/2014/main" id="{F2181525-C637-AA41-AF25-20CB995AF91B}"/>
              </a:ext>
            </a:extLst>
          </p:cNvPr>
          <p:cNvPicPr>
            <a:picLocks noChangeAspect="1"/>
          </p:cNvPicPr>
          <p:nvPr/>
        </p:nvPicPr>
        <p:blipFill>
          <a:blip r:embed="rId5"/>
          <a:stretch>
            <a:fillRect/>
          </a:stretch>
        </p:blipFill>
        <p:spPr>
          <a:xfrm>
            <a:off x="5800555" y="3944232"/>
            <a:ext cx="3367829" cy="2330868"/>
          </a:xfrm>
          <a:prstGeom prst="rect">
            <a:avLst/>
          </a:prstGeom>
        </p:spPr>
      </p:pic>
    </p:spTree>
    <p:extLst>
      <p:ext uri="{BB962C8B-B14F-4D97-AF65-F5344CB8AC3E}">
        <p14:creationId xmlns:p14="http://schemas.microsoft.com/office/powerpoint/2010/main" val="1654360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A65AD3-5F0E-6F4E-9FB9-1E844A14F5D9}"/>
              </a:ext>
            </a:extLst>
          </p:cNvPr>
          <p:cNvSpPr>
            <a:spLocks noGrp="1"/>
          </p:cNvSpPr>
          <p:nvPr>
            <p:ph type="body" sz="quarter" idx="10"/>
          </p:nvPr>
        </p:nvSpPr>
        <p:spPr/>
        <p:txBody>
          <a:bodyPr/>
          <a:lstStyle/>
          <a:p>
            <a:r>
              <a:rPr lang="zh-TW" altLang="en-US" dirty="0"/>
              <a:t>迴</a:t>
            </a:r>
            <a:r>
              <a:rPr lang="en-TW" dirty="0"/>
              <a:t>歸隨機森林該如何選擇</a:t>
            </a:r>
            <a:r>
              <a:rPr lang="zh-TW" altLang="en-US" dirty="0"/>
              <a:t>切割點</a:t>
            </a:r>
            <a:r>
              <a:rPr lang="en-US" altLang="zh-TW" dirty="0"/>
              <a:t>?</a:t>
            </a:r>
            <a:endParaRPr lang="en-TW" dirty="0"/>
          </a:p>
        </p:txBody>
      </p:sp>
      <p:sp>
        <p:nvSpPr>
          <p:cNvPr id="3" name="Rectangle 2">
            <a:extLst>
              <a:ext uri="{FF2B5EF4-FFF2-40B4-BE49-F238E27FC236}">
                <a16:creationId xmlns:a16="http://schemas.microsoft.com/office/drawing/2014/main" id="{7A42A989-9DED-DF4F-AF41-A0A2471F8456}"/>
              </a:ext>
            </a:extLst>
          </p:cNvPr>
          <p:cNvSpPr/>
          <p:nvPr/>
        </p:nvSpPr>
        <p:spPr>
          <a:xfrm>
            <a:off x="833039" y="1136053"/>
            <a:ext cx="6853158" cy="400110"/>
          </a:xfrm>
          <a:prstGeom prst="rect">
            <a:avLst/>
          </a:prstGeom>
        </p:spPr>
        <p:txBody>
          <a:bodyPr wrap="none">
            <a:spAutoFit/>
          </a:bodyPr>
          <a:lstStyle/>
          <a:p>
            <a:r>
              <a:rPr lang="zh-TW" altLang="en-US" sz="2000" kern="0" dirty="0">
                <a:solidFill>
                  <a:srgbClr val="595959"/>
                </a:solidFill>
                <a:cs typeface="Arial"/>
              </a:rPr>
              <a:t>透過評估指標找出誤差最小的值作為樹的特徵選擇與切割點</a:t>
            </a:r>
            <a:endParaRPr lang="en-TW" sz="2000" kern="0" dirty="0">
              <a:solidFill>
                <a:srgbClr val="595959"/>
              </a:solidFill>
              <a:cs typeface="Arial"/>
            </a:endParaRPr>
          </a:p>
        </p:txBody>
      </p:sp>
      <p:sp>
        <p:nvSpPr>
          <p:cNvPr id="4" name="Rectangle 3">
            <a:extLst>
              <a:ext uri="{FF2B5EF4-FFF2-40B4-BE49-F238E27FC236}">
                <a16:creationId xmlns:a16="http://schemas.microsoft.com/office/drawing/2014/main" id="{49084856-4960-C640-80F0-43539D1939A9}"/>
              </a:ext>
            </a:extLst>
          </p:cNvPr>
          <p:cNvSpPr/>
          <p:nvPr/>
        </p:nvSpPr>
        <p:spPr>
          <a:xfrm>
            <a:off x="833039" y="2464265"/>
            <a:ext cx="2823209" cy="1881925"/>
          </a:xfrm>
          <a:prstGeom prst="rect">
            <a:avLst/>
          </a:prstGeom>
        </p:spPr>
        <p:txBody>
          <a:bodyPr wrap="none">
            <a:spAutoFit/>
          </a:bodyPr>
          <a:lstStyle/>
          <a:p>
            <a:pPr indent="-285750">
              <a:lnSpc>
                <a:spcPct val="150000"/>
              </a:lnSpc>
              <a:buFont typeface="Arial" panose="020B0604020202020204" pitchFamily="34" charset="0"/>
              <a:buChar char="•"/>
            </a:pPr>
            <a:r>
              <a:rPr lang="en-US" sz="2000" kern="0" dirty="0">
                <a:solidFill>
                  <a:srgbClr val="595959"/>
                </a:solidFill>
                <a:cs typeface="Arial"/>
              </a:rPr>
              <a:t>Mean Square Error</a:t>
            </a:r>
          </a:p>
          <a:p>
            <a:pPr indent="-285750">
              <a:lnSpc>
                <a:spcPct val="150000"/>
              </a:lnSpc>
              <a:buFont typeface="Arial" panose="020B0604020202020204" pitchFamily="34" charset="0"/>
              <a:buChar char="•"/>
            </a:pPr>
            <a:r>
              <a:rPr lang="en-US" sz="2000" kern="0" dirty="0">
                <a:solidFill>
                  <a:srgbClr val="595959"/>
                </a:solidFill>
                <a:cs typeface="Arial"/>
              </a:rPr>
              <a:t>Mean Absolute Error</a:t>
            </a:r>
          </a:p>
          <a:p>
            <a:pPr indent="-285750">
              <a:lnSpc>
                <a:spcPct val="150000"/>
              </a:lnSpc>
              <a:buFont typeface="Arial" panose="020B0604020202020204" pitchFamily="34" charset="0"/>
              <a:buChar char="•"/>
            </a:pPr>
            <a:endParaRPr lang="en-US" sz="2000" kern="0" dirty="0">
              <a:solidFill>
                <a:srgbClr val="595959"/>
              </a:solidFill>
              <a:cs typeface="Arial"/>
            </a:endParaRPr>
          </a:p>
          <a:p>
            <a:pPr indent="-285750">
              <a:lnSpc>
                <a:spcPct val="150000"/>
              </a:lnSpc>
              <a:buFont typeface="Arial" panose="020B0604020202020204" pitchFamily="34" charset="0"/>
              <a:buChar char="•"/>
            </a:pPr>
            <a:endParaRPr lang="en-TW" sz="2000" kern="0" dirty="0">
              <a:solidFill>
                <a:srgbClr val="595959"/>
              </a:solidFill>
              <a:cs typeface="Arial"/>
            </a:endParaRPr>
          </a:p>
        </p:txBody>
      </p:sp>
      <p:pic>
        <p:nvPicPr>
          <p:cNvPr id="1030" name="Picture 6" descr="Image for post">
            <a:extLst>
              <a:ext uri="{FF2B5EF4-FFF2-40B4-BE49-F238E27FC236}">
                <a16:creationId xmlns:a16="http://schemas.microsoft.com/office/drawing/2014/main" id="{1BA5847D-148C-F440-BE3D-BB7325EAE4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5098" y="2427222"/>
            <a:ext cx="2959100" cy="9271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for post">
            <a:extLst>
              <a:ext uri="{FF2B5EF4-FFF2-40B4-BE49-F238E27FC236}">
                <a16:creationId xmlns:a16="http://schemas.microsoft.com/office/drawing/2014/main" id="{57DDFBC1-2F37-0E41-95B6-0EE8354F77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5098" y="3654042"/>
            <a:ext cx="2654300" cy="92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4675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
        <p:nvSpPr>
          <p:cNvPr id="13" name="文本占位符 3">
            <a:extLst>
              <a:ext uri="{FF2B5EF4-FFF2-40B4-BE49-F238E27FC236}">
                <a16:creationId xmlns:a16="http://schemas.microsoft.com/office/drawing/2014/main" id="{D3852F45-A346-7E41-9A25-F8DA0D65E93C}"/>
              </a:ext>
            </a:extLst>
          </p:cNvPr>
          <p:cNvSpPr>
            <a:spLocks noGrp="1"/>
          </p:cNvSpPr>
          <p:nvPr>
            <p:ph type="body" sz="quarter" idx="11"/>
          </p:nvPr>
        </p:nvSpPr>
        <p:spPr>
          <a:xfrm>
            <a:off x="4387100" y="2140535"/>
            <a:ext cx="3501918" cy="1006429"/>
          </a:xfrm>
        </p:spPr>
        <p:txBody>
          <a:bodyPr/>
          <a:lstStyle/>
          <a:p>
            <a:pPr lvl="0"/>
            <a:r>
              <a:rPr lang="en-US" altLang="zh-CN" sz="6600" kern="0" dirty="0"/>
              <a:t>Part 2</a:t>
            </a:r>
            <a:endParaRPr lang="zh-CN" altLang="en-US" sz="6600" kern="0" dirty="0"/>
          </a:p>
        </p:txBody>
      </p:sp>
      <p:sp>
        <p:nvSpPr>
          <p:cNvPr id="14" name="文本占位符 4">
            <a:extLst>
              <a:ext uri="{FF2B5EF4-FFF2-40B4-BE49-F238E27FC236}">
                <a16:creationId xmlns:a16="http://schemas.microsoft.com/office/drawing/2014/main" id="{03617857-825B-284B-8A39-F628E48CC0CE}"/>
              </a:ext>
            </a:extLst>
          </p:cNvPr>
          <p:cNvSpPr>
            <a:spLocks noGrp="1"/>
          </p:cNvSpPr>
          <p:nvPr>
            <p:ph type="body" sz="quarter" idx="12"/>
          </p:nvPr>
        </p:nvSpPr>
        <p:spPr>
          <a:xfrm>
            <a:off x="3280328" y="3276408"/>
            <a:ext cx="5537200" cy="1217769"/>
          </a:xfrm>
        </p:spPr>
        <p:txBody>
          <a:bodyPr/>
          <a:lstStyle/>
          <a:p>
            <a:r>
              <a:rPr lang="zh-CN" altLang="en-US" sz="4000" dirty="0"/>
              <a:t>隨機森林</a:t>
            </a:r>
            <a:r>
              <a:rPr lang="en-US" altLang="zh-CN" sz="4000" dirty="0"/>
              <a:t> </a:t>
            </a:r>
            <a:r>
              <a:rPr lang="en-US" altLang="zh-CN" sz="3200" dirty="0"/>
              <a:t>(</a:t>
            </a:r>
            <a:r>
              <a:rPr lang="zh-TW" altLang="en-US" sz="3200" dirty="0"/>
              <a:t>迴歸器</a:t>
            </a:r>
            <a:r>
              <a:rPr lang="en-US" altLang="zh-TW" sz="3200" dirty="0"/>
              <a:t>)</a:t>
            </a:r>
          </a:p>
          <a:p>
            <a:r>
              <a:rPr lang="zh-CN" altLang="en-US" sz="3200" kern="0" dirty="0"/>
              <a:t>程式實作</a:t>
            </a:r>
          </a:p>
        </p:txBody>
      </p:sp>
    </p:spTree>
    <p:extLst>
      <p:ext uri="{BB962C8B-B14F-4D97-AF65-F5344CB8AC3E}">
        <p14:creationId xmlns:p14="http://schemas.microsoft.com/office/powerpoint/2010/main" val="4189325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BAE46-B5DF-A640-A832-1A3783B8A391}"/>
              </a:ext>
            </a:extLst>
          </p:cNvPr>
          <p:cNvSpPr>
            <a:spLocks noGrp="1"/>
          </p:cNvSpPr>
          <p:nvPr>
            <p:ph type="body" sz="quarter" idx="10"/>
          </p:nvPr>
        </p:nvSpPr>
        <p:spPr>
          <a:xfrm>
            <a:off x="992875" y="245402"/>
            <a:ext cx="9315782" cy="590931"/>
          </a:xfrm>
        </p:spPr>
        <p:txBody>
          <a:bodyPr/>
          <a:lstStyle/>
          <a:p>
            <a:r>
              <a:rPr lang="en-US" altLang="zh-TW" dirty="0">
                <a:latin typeface="inherit"/>
              </a:rPr>
              <a:t>Random Forest Regressor </a:t>
            </a:r>
            <a:r>
              <a:rPr lang="zh-TW" altLang="en-US" dirty="0">
                <a:latin typeface="inherit"/>
              </a:rPr>
              <a:t>簡單線性迴歸</a:t>
            </a:r>
            <a:endParaRPr lang="en-TW"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FE6B5408-D662-E340-B6E7-1930C3979515}"/>
                  </a:ext>
                </a:extLst>
              </p:cNvPr>
              <p:cNvSpPr txBox="1">
                <a:spLocks/>
              </p:cNvSpPr>
              <p:nvPr/>
            </p:nvSpPr>
            <p:spPr>
              <a:xfrm>
                <a:off x="826585" y="3016727"/>
                <a:ext cx="5009444" cy="14898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sz="2000" dirty="0">
                    <a:solidFill>
                      <a:schemeClr val="tx1">
                        <a:lumMod val="75000"/>
                        <a:lumOff val="25000"/>
                      </a:schemeClr>
                    </a:solidFill>
                    <a:latin typeface="+mn-ea"/>
                  </a:rPr>
                  <a:t>目標函式</a:t>
                </a:r>
                <a:r>
                  <a:rPr lang="en-US" altLang="zh-TW" sz="2000" dirty="0">
                    <a:solidFill>
                      <a:schemeClr val="tx1">
                        <a:lumMod val="75000"/>
                        <a:lumOff val="25000"/>
                      </a:schemeClr>
                    </a:solidFill>
                    <a:latin typeface="+mn-ea"/>
                  </a:rPr>
                  <a:t>:</a:t>
                </a:r>
                <a:r>
                  <a:rPr lang="zh-TW" altLang="en-US" sz="2000" dirty="0">
                    <a:solidFill>
                      <a:schemeClr val="tx1">
                        <a:lumMod val="75000"/>
                        <a:lumOff val="25000"/>
                      </a:schemeClr>
                    </a:solidFill>
                    <a:latin typeface="+mn-ea"/>
                  </a:rPr>
                  <a:t>  </a:t>
                </a:r>
                <a:r>
                  <a:rPr lang="en-US" altLang="zh-TW" sz="2000" b="0" i="1" dirty="0">
                    <a:solidFill>
                      <a:schemeClr val="tx1">
                        <a:lumMod val="75000"/>
                        <a:lumOff val="25000"/>
                      </a:schemeClr>
                    </a:solidFill>
                    <a:latin typeface="+mn-ea"/>
                  </a:rPr>
                  <a:t>y</a:t>
                </a:r>
                <a:r>
                  <a:rPr lang="en-US" altLang="zh-TW" sz="2000" b="0" dirty="0">
                    <a:solidFill>
                      <a:schemeClr val="tx1">
                        <a:lumMod val="75000"/>
                        <a:lumOff val="25000"/>
                      </a:schemeClr>
                    </a:solidFill>
                    <a:latin typeface="+mn-ea"/>
                  </a:rPr>
                  <a:t>=3x+15</a:t>
                </a:r>
                <a:endParaRPr lang="en-US" altLang="zh-TW" sz="2000" b="0" i="1" dirty="0">
                  <a:solidFill>
                    <a:schemeClr val="tx1">
                      <a:lumMod val="75000"/>
                      <a:lumOff val="25000"/>
                    </a:schemeClr>
                  </a:solidFill>
                  <a:latin typeface="+mn-ea"/>
                </a:endParaRPr>
              </a:p>
              <a:p>
                <a:r>
                  <a:rPr lang="zh-TW" altLang="en-US" sz="2000" b="0" dirty="0">
                    <a:solidFill>
                      <a:schemeClr val="tx1">
                        <a:lumMod val="75000"/>
                        <a:lumOff val="25000"/>
                      </a:schemeClr>
                    </a:solidFill>
                    <a:latin typeface="+mn-ea"/>
                  </a:rPr>
                  <a:t>隨機添加 </a:t>
                </a:r>
                <a:r>
                  <a:rPr lang="en-US" altLang="zh-TW" sz="2000" b="0" dirty="0">
                    <a:solidFill>
                      <a:schemeClr val="tx1">
                        <a:lumMod val="75000"/>
                        <a:lumOff val="25000"/>
                      </a:schemeClr>
                    </a:solidFill>
                    <a:latin typeface="+mn-ea"/>
                  </a:rPr>
                  <a:t>noise</a:t>
                </a:r>
                <a:r>
                  <a:rPr lang="zh-TW" altLang="en-US" sz="2000" b="0" dirty="0">
                    <a:solidFill>
                      <a:schemeClr val="tx1">
                        <a:lumMod val="75000"/>
                        <a:lumOff val="25000"/>
                      </a:schemeClr>
                    </a:solidFill>
                    <a:latin typeface="+mn-ea"/>
                  </a:rPr>
                  <a:t> 讓資料分散</a:t>
                </a:r>
                <a:endParaRPr lang="en-US" altLang="zh-TW" sz="2000" b="0" dirty="0">
                  <a:solidFill>
                    <a:schemeClr val="tx1">
                      <a:lumMod val="75000"/>
                      <a:lumOff val="25000"/>
                    </a:schemeClr>
                  </a:solidFill>
                  <a:latin typeface="+mn-ea"/>
                </a:endParaRPr>
              </a:p>
              <a:p>
                <a14:m>
                  <m:oMath xmlns:m="http://schemas.openxmlformats.org/officeDocument/2006/math">
                    <m:r>
                      <a:rPr lang="en-US" altLang="zh-TW" sz="2000" b="0" i="1">
                        <a:solidFill>
                          <a:schemeClr val="tx1">
                            <a:lumMod val="75000"/>
                            <a:lumOff val="25000"/>
                          </a:schemeClr>
                        </a:solidFill>
                        <a:latin typeface="Cambria Math" panose="02040503050406030204" pitchFamily="18" charset="0"/>
                      </a:rPr>
                      <m:t>𝑥</m:t>
                    </m:r>
                  </m:oMath>
                </a14:m>
                <a:r>
                  <a:rPr lang="zh-TW" altLang="en-US" sz="2000" b="0" dirty="0">
                    <a:solidFill>
                      <a:schemeClr val="tx1">
                        <a:lumMod val="75000"/>
                        <a:lumOff val="25000"/>
                      </a:schemeClr>
                    </a:solidFill>
                    <a:latin typeface="+mn-ea"/>
                  </a:rPr>
                  <a:t>值域介於 </a:t>
                </a:r>
                <a:r>
                  <a:rPr lang="en-US" altLang="zh-TW" sz="2000" b="0" dirty="0">
                    <a:solidFill>
                      <a:schemeClr val="tx1">
                        <a:lumMod val="75000"/>
                        <a:lumOff val="25000"/>
                      </a:schemeClr>
                    </a:solidFill>
                    <a:latin typeface="+mn-ea"/>
                  </a:rPr>
                  <a:t>0~1</a:t>
                </a:r>
              </a:p>
              <a:p>
                <a:endParaRPr lang="en-US" altLang="zh-TW" sz="3600" b="0" dirty="0">
                  <a:solidFill>
                    <a:schemeClr val="tx1">
                      <a:lumMod val="75000"/>
                      <a:lumOff val="25000"/>
                    </a:schemeClr>
                  </a:solidFill>
                  <a:latin typeface="+mn-ea"/>
                </a:endParaRPr>
              </a:p>
            </p:txBody>
          </p:sp>
        </mc:Choice>
        <mc:Fallback xmlns="">
          <p:sp>
            <p:nvSpPr>
              <p:cNvPr id="10" name="Content Placeholder 2">
                <a:extLst>
                  <a:ext uri="{FF2B5EF4-FFF2-40B4-BE49-F238E27FC236}">
                    <a16:creationId xmlns:a16="http://schemas.microsoft.com/office/drawing/2014/main" id="{FE6B5408-D662-E340-B6E7-1930C3979515}"/>
                  </a:ext>
                </a:extLst>
              </p:cNvPr>
              <p:cNvSpPr txBox="1">
                <a:spLocks noRot="1" noChangeAspect="1" noMove="1" noResize="1" noEditPoints="1" noAdjustHandles="1" noChangeArrowheads="1" noChangeShapeType="1" noTextEdit="1"/>
              </p:cNvSpPr>
              <p:nvPr/>
            </p:nvSpPr>
            <p:spPr>
              <a:xfrm>
                <a:off x="826585" y="3016727"/>
                <a:ext cx="5009444" cy="1489869"/>
              </a:xfrm>
              <a:prstGeom prst="rect">
                <a:avLst/>
              </a:prstGeom>
              <a:blipFill>
                <a:blip r:embed="rId4"/>
                <a:stretch>
                  <a:fillRect l="-1269" t="-4274"/>
                </a:stretch>
              </a:blipFill>
            </p:spPr>
            <p:txBody>
              <a:bodyPr/>
              <a:lstStyle/>
              <a:p>
                <a:r>
                  <a:rPr lang="en-TW">
                    <a:noFill/>
                  </a:rPr>
                  <a:t> </a:t>
                </a:r>
              </a:p>
            </p:txBody>
          </p:sp>
        </mc:Fallback>
      </mc:AlternateContent>
      <p:pic>
        <p:nvPicPr>
          <p:cNvPr id="5" name="Picture 4">
            <a:extLst>
              <a:ext uri="{FF2B5EF4-FFF2-40B4-BE49-F238E27FC236}">
                <a16:creationId xmlns:a16="http://schemas.microsoft.com/office/drawing/2014/main" id="{DFBA2886-03E0-0A4C-B3C6-1E910564E66D}"/>
              </a:ext>
            </a:extLst>
          </p:cNvPr>
          <p:cNvPicPr>
            <a:picLocks noChangeAspect="1"/>
          </p:cNvPicPr>
          <p:nvPr/>
        </p:nvPicPr>
        <p:blipFill>
          <a:blip r:embed="rId5"/>
          <a:stretch>
            <a:fillRect/>
          </a:stretch>
        </p:blipFill>
        <p:spPr>
          <a:xfrm>
            <a:off x="992875" y="868714"/>
            <a:ext cx="7942182" cy="1875559"/>
          </a:xfrm>
          <a:prstGeom prst="rect">
            <a:avLst/>
          </a:prstGeom>
        </p:spPr>
      </p:pic>
      <p:pic>
        <p:nvPicPr>
          <p:cNvPr id="9" name="Picture 8">
            <a:extLst>
              <a:ext uri="{FF2B5EF4-FFF2-40B4-BE49-F238E27FC236}">
                <a16:creationId xmlns:a16="http://schemas.microsoft.com/office/drawing/2014/main" id="{55D5D5D6-FD5C-3B41-B265-7B853FD0B5DB}"/>
              </a:ext>
            </a:extLst>
          </p:cNvPr>
          <p:cNvPicPr>
            <a:picLocks noChangeAspect="1"/>
          </p:cNvPicPr>
          <p:nvPr/>
        </p:nvPicPr>
        <p:blipFill>
          <a:blip r:embed="rId6"/>
          <a:stretch>
            <a:fillRect/>
          </a:stretch>
        </p:blipFill>
        <p:spPr>
          <a:xfrm>
            <a:off x="5122817" y="2963680"/>
            <a:ext cx="4864100" cy="3238500"/>
          </a:xfrm>
          <a:prstGeom prst="rect">
            <a:avLst/>
          </a:prstGeom>
        </p:spPr>
      </p:pic>
      <p:pic>
        <p:nvPicPr>
          <p:cNvPr id="7" name="Picture 6">
            <a:extLst>
              <a:ext uri="{FF2B5EF4-FFF2-40B4-BE49-F238E27FC236}">
                <a16:creationId xmlns:a16="http://schemas.microsoft.com/office/drawing/2014/main" id="{5A4E521F-AC19-B94B-BE0D-E05CD09AC505}"/>
              </a:ext>
            </a:extLst>
          </p:cNvPr>
          <p:cNvPicPr>
            <a:picLocks noChangeAspect="1"/>
          </p:cNvPicPr>
          <p:nvPr/>
        </p:nvPicPr>
        <p:blipFill>
          <a:blip r:embed="rId7"/>
          <a:stretch>
            <a:fillRect/>
          </a:stretch>
        </p:blipFill>
        <p:spPr>
          <a:xfrm>
            <a:off x="5097723" y="2925472"/>
            <a:ext cx="4896230" cy="3276708"/>
          </a:xfrm>
          <a:prstGeom prst="rect">
            <a:avLst/>
          </a:prstGeom>
        </p:spPr>
      </p:pic>
    </p:spTree>
    <p:extLst>
      <p:ext uri="{BB962C8B-B14F-4D97-AF65-F5344CB8AC3E}">
        <p14:creationId xmlns:p14="http://schemas.microsoft.com/office/powerpoint/2010/main" val="3392937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7421</TotalTime>
  <Words>681</Words>
  <Application>Microsoft Macintosh PowerPoint</Application>
  <PresentationFormat>Widescreen</PresentationFormat>
  <Paragraphs>78</Paragraphs>
  <Slides>12</Slides>
  <Notes>10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12</vt:i4>
      </vt:variant>
    </vt:vector>
  </HeadingPairs>
  <TitlesOfParts>
    <vt:vector size="25" baseType="lpstr">
      <vt:lpstr>等线</vt:lpstr>
      <vt:lpstr>inherit</vt:lpstr>
      <vt:lpstr>微软雅黑</vt:lpstr>
      <vt:lpstr>Arial</vt:lpstr>
      <vt:lpstr>Calibri</vt:lpstr>
      <vt:lpstr>Cambria Math</vt:lpstr>
      <vt:lpstr>Century Gothic</vt:lpstr>
      <vt:lpstr>Helvetica Neue</vt:lpstr>
      <vt:lpstr>Helvetica Neue Bold Condensed</vt:lpstr>
      <vt:lpstr>Segoe UI Light</vt:lpstr>
      <vt:lpstr>Source Sans Pro</vt:lpstr>
      <vt:lpstr>Office 主题</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Microsoft Office User</cp:lastModifiedBy>
  <cp:revision>371</cp:revision>
  <dcterms:created xsi:type="dcterms:W3CDTF">2015-08-18T02:51:41Z</dcterms:created>
  <dcterms:modified xsi:type="dcterms:W3CDTF">2020-10-01T07:28:43Z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2017-12-21T07:17:40.1180020Z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